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3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Lst>
  <p:sldSz cx="12192000" cy="6858000"/>
  <p:notesSz cx="12192000" cy="6858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880">
          <p15:clr>
            <a:srgbClr val="000000"/>
          </p15:clr>
        </p15:guide>
        <p15:guide id="2" pos="2160">
          <p15:clr>
            <a:srgbClr val="000000"/>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2" roundtripDataSignature="AMtx7mh4HkG2E96dZg8C1pmkq8seoNU/Zw=="/>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EFE0746C-E1A4-47B4-9A45-9683BE2FCC8B}">
  <a:tblStyle styleId="{EFE0746C-E1A4-47B4-9A45-9683BE2FCC8B}" styleName="Table_0">
    <a:wholeTbl>
      <a:tcTxStyle b="off" i="off">
        <a:font>
          <a:latin typeface="Calibri"/>
          <a:ea typeface="Calibri"/>
          <a:cs typeface="Calibri"/>
        </a:font>
        <a:schemeClr val="dk1"/>
      </a:tcTxStyle>
      <a:tcStyle>
        <a:tcBdr>
          <a:left>
            <a:ln w="9525" cap="flat" cmpd="sng">
              <a:solidFill>
                <a:srgbClr val="000000">
                  <a:alpha val="0"/>
                </a:srgbClr>
              </a:solidFill>
              <a:prstDash val="solid"/>
              <a:round/>
              <a:headEnd type="none" w="sm" len="sm"/>
              <a:tailEnd type="none" w="sm" len="sm"/>
            </a:ln>
          </a:left>
          <a:right>
            <a:ln w="9525" cap="flat" cmpd="sng">
              <a:solidFill>
                <a:srgbClr val="000000">
                  <a:alpha val="0"/>
                </a:srgbClr>
              </a:solidFill>
              <a:prstDash val="solid"/>
              <a:round/>
              <a:headEnd type="none" w="sm" len="sm"/>
              <a:tailEnd type="none" w="sm" len="sm"/>
            </a:ln>
          </a:right>
          <a:top>
            <a:ln w="9525" cap="flat" cmpd="sng">
              <a:solidFill>
                <a:srgbClr val="000000">
                  <a:alpha val="0"/>
                </a:srgbClr>
              </a:solidFill>
              <a:prstDash val="solid"/>
              <a:round/>
              <a:headEnd type="none" w="sm" len="sm"/>
              <a:tailEnd type="none" w="sm" len="sm"/>
            </a:ln>
          </a:top>
          <a:bottom>
            <a:ln w="9525" cap="flat" cmpd="sng">
              <a:solidFill>
                <a:srgbClr val="000000">
                  <a:alpha val="0"/>
                </a:srgbClr>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rgbClr val="FFFFFF">
              <a:alpha val="0"/>
            </a:srgbClr>
          </a:solidFill>
        </a:fill>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varScale="1">
        <p:scale>
          <a:sx n="100" d="100"/>
          <a:sy n="100" d="100"/>
        </p:scale>
        <p:origin x="0" y="0"/>
      </p:cViewPr>
      <p:guideLst>
        <p:guide orient="horz" pos="2880"/>
        <p:guide pos="2160"/>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18" Type="http://schemas.openxmlformats.org/officeDocument/2006/relationships/slide" Target="slides/slide17.xml" /><Relationship Id="rId26" Type="http://schemas.openxmlformats.org/officeDocument/2006/relationships/slide" Target="slides/slide25.xml" /><Relationship Id="rId3" Type="http://schemas.openxmlformats.org/officeDocument/2006/relationships/slide" Target="slides/slide2.xml" /><Relationship Id="rId21" Type="http://schemas.openxmlformats.org/officeDocument/2006/relationships/slide" Target="slides/slide20.xml" /><Relationship Id="rId34" Type="http://schemas.openxmlformats.org/officeDocument/2006/relationships/slide" Target="slides/slide33.xml" /><Relationship Id="rId42" Type="http://customschemas.google.com/relationships/presentationmetadata" Target="metadata"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slide" Target="slides/slide16.xml" /><Relationship Id="rId25" Type="http://schemas.openxmlformats.org/officeDocument/2006/relationships/slide" Target="slides/slide24.xml" /><Relationship Id="rId33" Type="http://schemas.openxmlformats.org/officeDocument/2006/relationships/slide" Target="slides/slide32.xml" /><Relationship Id="rId46" Type="http://schemas.openxmlformats.org/officeDocument/2006/relationships/tableStyles" Target="tableStyles.xml" /><Relationship Id="rId2" Type="http://schemas.openxmlformats.org/officeDocument/2006/relationships/slide" Target="slides/slide1.xml" /><Relationship Id="rId16" Type="http://schemas.openxmlformats.org/officeDocument/2006/relationships/slide" Target="slides/slide15.xml" /><Relationship Id="rId20" Type="http://schemas.openxmlformats.org/officeDocument/2006/relationships/slide" Target="slides/slide19.xml" /><Relationship Id="rId29" Type="http://schemas.openxmlformats.org/officeDocument/2006/relationships/slide" Target="slides/slide28.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24" Type="http://schemas.openxmlformats.org/officeDocument/2006/relationships/slide" Target="slides/slide23.xml" /><Relationship Id="rId32" Type="http://schemas.openxmlformats.org/officeDocument/2006/relationships/slide" Target="slides/slide31.xml" /><Relationship Id="rId37" Type="http://schemas.openxmlformats.org/officeDocument/2006/relationships/notesMaster" Target="notesMasters/notesMaster1.xml" /><Relationship Id="rId45" Type="http://schemas.openxmlformats.org/officeDocument/2006/relationships/theme" Target="theme/theme1.xml" /><Relationship Id="rId5" Type="http://schemas.openxmlformats.org/officeDocument/2006/relationships/slide" Target="slides/slide4.xml" /><Relationship Id="rId15" Type="http://schemas.openxmlformats.org/officeDocument/2006/relationships/slide" Target="slides/slide14.xml" /><Relationship Id="rId23" Type="http://schemas.openxmlformats.org/officeDocument/2006/relationships/slide" Target="slides/slide22.xml" /><Relationship Id="rId28" Type="http://schemas.openxmlformats.org/officeDocument/2006/relationships/slide" Target="slides/slide27.xml" /><Relationship Id="rId36" Type="http://schemas.openxmlformats.org/officeDocument/2006/relationships/slide" Target="slides/slide35.xml" /><Relationship Id="rId10" Type="http://schemas.openxmlformats.org/officeDocument/2006/relationships/slide" Target="slides/slide9.xml" /><Relationship Id="rId19" Type="http://schemas.openxmlformats.org/officeDocument/2006/relationships/slide" Target="slides/slide18.xml" /><Relationship Id="rId31" Type="http://schemas.openxmlformats.org/officeDocument/2006/relationships/slide" Target="slides/slide30.xml" /><Relationship Id="rId44" Type="http://schemas.openxmlformats.org/officeDocument/2006/relationships/viewProps" Target="viewProps.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 Id="rId22" Type="http://schemas.openxmlformats.org/officeDocument/2006/relationships/slide" Target="slides/slide21.xml" /><Relationship Id="rId27" Type="http://schemas.openxmlformats.org/officeDocument/2006/relationships/slide" Target="slides/slide26.xml" /><Relationship Id="rId30" Type="http://schemas.openxmlformats.org/officeDocument/2006/relationships/slide" Target="slides/slide29.xml" /><Relationship Id="rId35" Type="http://schemas.openxmlformats.org/officeDocument/2006/relationships/slide" Target="slides/slide34.xml" /><Relationship Id="rId43" Type="http://schemas.openxmlformats.org/officeDocument/2006/relationships/presProps" Target="presProps.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2032400" y="514350"/>
            <a:ext cx="8128400"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1219200" y="3257550"/>
            <a:ext cx="9753600" cy="30861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 /><Relationship Id="rId1" Type="http://schemas.openxmlformats.org/officeDocument/2006/relationships/notesMaster" Target="../notesMasters/notesMaster1.xml" /></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 /><Relationship Id="rId1" Type="http://schemas.openxmlformats.org/officeDocument/2006/relationships/notesMaster" Target="../notesMasters/notesMaster1.xml" /></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 /><Relationship Id="rId1" Type="http://schemas.openxmlformats.org/officeDocument/2006/relationships/notesMaster" Target="../notesMasters/notesMaster1.xml" /></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 /><Relationship Id="rId1" Type="http://schemas.openxmlformats.org/officeDocument/2006/relationships/notesMaster" Target="../notesMasters/notesMaster1.xml" /></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 /><Relationship Id="rId1" Type="http://schemas.openxmlformats.org/officeDocument/2006/relationships/notesMaster" Target="../notesMasters/notesMaster1.xml" /></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 /><Relationship Id="rId1" Type="http://schemas.openxmlformats.org/officeDocument/2006/relationships/notesMaster" Target="../notesMasters/notesMaster1.xml" /></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 /><Relationship Id="rId1" Type="http://schemas.openxmlformats.org/officeDocument/2006/relationships/notesMaster" Target="../notesMasters/notesMaster1.xml" /></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 /><Relationship Id="rId1" Type="http://schemas.openxmlformats.org/officeDocument/2006/relationships/notesMaster" Target="../notesMasters/notesMaster1.xml" /></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 /><Relationship Id="rId1" Type="http://schemas.openxmlformats.org/officeDocument/2006/relationships/notesMaster" Target="../notesMasters/notesMaster1.xml" /></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 /><Relationship Id="rId1" Type="http://schemas.openxmlformats.org/officeDocument/2006/relationships/notesMaster" Target="../notesMasters/notesMaster1.xml" /></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 /><Relationship Id="rId1" Type="http://schemas.openxmlformats.org/officeDocument/2006/relationships/notesMaster" Target="../notesMasters/notesMaster1.xml" /></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 /><Relationship Id="rId1" Type="http://schemas.openxmlformats.org/officeDocument/2006/relationships/notesMaster" Target="../notesMasters/notesMaster1.xml" /></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 /><Relationship Id="rId1" Type="http://schemas.openxmlformats.org/officeDocument/2006/relationships/notesMaster" Target="../notesMasters/notesMaster1.xml" /></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 /><Relationship Id="rId1" Type="http://schemas.openxmlformats.org/officeDocument/2006/relationships/notesMaster" Target="../notesMasters/notesMaster1.xml" /></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
        <p:cNvGrpSpPr/>
        <p:nvPr/>
      </p:nvGrpSpPr>
      <p:grpSpPr>
        <a:xfrm>
          <a:off x="0" y="0"/>
          <a:ext cx="0" cy="0"/>
          <a:chOff x="0" y="0"/>
          <a:chExt cx="0" cy="0"/>
        </a:xfrm>
      </p:grpSpPr>
      <p:sp>
        <p:nvSpPr>
          <p:cNvPr id="54" name="Google Shape;54;p1: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5" name="Google Shape;55;p1:notes"/>
          <p:cNvSpPr>
            <a:spLocks noGrp="1" noRot="1" noChangeAspect="1"/>
          </p:cNvSpPr>
          <p:nvPr>
            <p:ph type="sldImg" idx="2"/>
          </p:nvPr>
        </p:nvSpPr>
        <p:spPr>
          <a:xfrm>
            <a:off x="2032400" y="514350"/>
            <a:ext cx="8128400"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p2: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5" name="Google Shape;65;p2:notes"/>
          <p:cNvSpPr>
            <a:spLocks noGrp="1" noRot="1" noChangeAspect="1"/>
          </p:cNvSpPr>
          <p:nvPr>
            <p:ph type="sldImg" idx="2"/>
          </p:nvPr>
        </p:nvSpPr>
        <p:spPr>
          <a:xfrm>
            <a:off x="2032400" y="514350"/>
            <a:ext cx="8128400"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Google Shape;71;p3: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2" name="Google Shape;72;p3:notes"/>
          <p:cNvSpPr>
            <a:spLocks noGrp="1" noRot="1" noChangeAspect="1"/>
          </p:cNvSpPr>
          <p:nvPr>
            <p:ph type="sldImg" idx="2"/>
          </p:nvPr>
        </p:nvSpPr>
        <p:spPr>
          <a:xfrm>
            <a:off x="2032400" y="514350"/>
            <a:ext cx="8128400"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p4: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1" name="Google Shape;91;p4:notes"/>
          <p:cNvSpPr>
            <a:spLocks noGrp="1" noRot="1" noChangeAspect="1"/>
          </p:cNvSpPr>
          <p:nvPr>
            <p:ph type="sldImg" idx="2"/>
          </p:nvPr>
        </p:nvSpPr>
        <p:spPr>
          <a:xfrm>
            <a:off x="2032400" y="514350"/>
            <a:ext cx="8128400"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p5: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8" name="Google Shape;98;p5:notes"/>
          <p:cNvSpPr>
            <a:spLocks noGrp="1" noRot="1" noChangeAspect="1"/>
          </p:cNvSpPr>
          <p:nvPr>
            <p:ph type="sldImg" idx="2"/>
          </p:nvPr>
        </p:nvSpPr>
        <p:spPr>
          <a:xfrm>
            <a:off x="2032400" y="514350"/>
            <a:ext cx="8128400"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6: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9" name="Google Shape;109;p6:notes"/>
          <p:cNvSpPr>
            <a:spLocks noGrp="1" noRot="1" noChangeAspect="1"/>
          </p:cNvSpPr>
          <p:nvPr>
            <p:ph type="sldImg" idx="2"/>
          </p:nvPr>
        </p:nvSpPr>
        <p:spPr>
          <a:xfrm>
            <a:off x="2032400" y="514350"/>
            <a:ext cx="8128400"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7: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7:notes"/>
          <p:cNvSpPr>
            <a:spLocks noGrp="1" noRot="1" noChangeAspect="1"/>
          </p:cNvSpPr>
          <p:nvPr>
            <p:ph type="sldImg" idx="2"/>
          </p:nvPr>
        </p:nvSpPr>
        <p:spPr>
          <a:xfrm>
            <a:off x="2032400" y="514350"/>
            <a:ext cx="8128400"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p8: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2" name="Google Shape;122;p8:notes"/>
          <p:cNvSpPr>
            <a:spLocks noGrp="1" noRot="1" noChangeAspect="1"/>
          </p:cNvSpPr>
          <p:nvPr>
            <p:ph type="sldImg" idx="2"/>
          </p:nvPr>
        </p:nvSpPr>
        <p:spPr>
          <a:xfrm>
            <a:off x="2032400" y="514350"/>
            <a:ext cx="8128400"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p9: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4" name="Google Shape;134;p9:notes"/>
          <p:cNvSpPr>
            <a:spLocks noGrp="1" noRot="1" noChangeAspect="1"/>
          </p:cNvSpPr>
          <p:nvPr>
            <p:ph type="sldImg" idx="2"/>
          </p:nvPr>
        </p:nvSpPr>
        <p:spPr>
          <a:xfrm>
            <a:off x="2032400" y="514350"/>
            <a:ext cx="8128400"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p10: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2" name="Google Shape;162;p10:notes"/>
          <p:cNvSpPr>
            <a:spLocks noGrp="1" noRot="1" noChangeAspect="1"/>
          </p:cNvSpPr>
          <p:nvPr>
            <p:ph type="sldImg" idx="2"/>
          </p:nvPr>
        </p:nvSpPr>
        <p:spPr>
          <a:xfrm>
            <a:off x="2032400" y="514350"/>
            <a:ext cx="8128400"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p11: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2" name="Google Shape;172;p11:notes"/>
          <p:cNvSpPr>
            <a:spLocks noGrp="1" noRot="1" noChangeAspect="1"/>
          </p:cNvSpPr>
          <p:nvPr>
            <p:ph type="sldImg" idx="2"/>
          </p:nvPr>
        </p:nvSpPr>
        <p:spPr>
          <a:xfrm>
            <a:off x="2032400" y="514350"/>
            <a:ext cx="8128400"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p12: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6" name="Google Shape;186;p12:notes"/>
          <p:cNvSpPr>
            <a:spLocks noGrp="1" noRot="1" noChangeAspect="1"/>
          </p:cNvSpPr>
          <p:nvPr>
            <p:ph type="sldImg" idx="2"/>
          </p:nvPr>
        </p:nvSpPr>
        <p:spPr>
          <a:xfrm>
            <a:off x="2032400" y="514350"/>
            <a:ext cx="8128400"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p13: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2" name="Google Shape;192;p13:notes"/>
          <p:cNvSpPr>
            <a:spLocks noGrp="1" noRot="1" noChangeAspect="1"/>
          </p:cNvSpPr>
          <p:nvPr>
            <p:ph type="sldImg" idx="2"/>
          </p:nvPr>
        </p:nvSpPr>
        <p:spPr>
          <a:xfrm>
            <a:off x="2032400" y="514350"/>
            <a:ext cx="8128400"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p14: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8" name="Google Shape;208;p14:notes"/>
          <p:cNvSpPr>
            <a:spLocks noGrp="1" noRot="1" noChangeAspect="1"/>
          </p:cNvSpPr>
          <p:nvPr>
            <p:ph type="sldImg" idx="2"/>
          </p:nvPr>
        </p:nvSpPr>
        <p:spPr>
          <a:xfrm>
            <a:off x="2032400" y="514350"/>
            <a:ext cx="8128400"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p15: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5" name="Google Shape;215;p15:notes"/>
          <p:cNvSpPr>
            <a:spLocks noGrp="1" noRot="1" noChangeAspect="1"/>
          </p:cNvSpPr>
          <p:nvPr>
            <p:ph type="sldImg" idx="2"/>
          </p:nvPr>
        </p:nvSpPr>
        <p:spPr>
          <a:xfrm>
            <a:off x="2032400" y="514350"/>
            <a:ext cx="8128400"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p16: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79" name="Google Shape;279;p16:notes"/>
          <p:cNvSpPr>
            <a:spLocks noGrp="1" noRot="1" noChangeAspect="1"/>
          </p:cNvSpPr>
          <p:nvPr>
            <p:ph type="sldImg" idx="2"/>
          </p:nvPr>
        </p:nvSpPr>
        <p:spPr>
          <a:xfrm>
            <a:off x="2032400" y="514350"/>
            <a:ext cx="8128400"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4"/>
        <p:cNvGrpSpPr/>
        <p:nvPr/>
      </p:nvGrpSpPr>
      <p:grpSpPr>
        <a:xfrm>
          <a:off x="0" y="0"/>
          <a:ext cx="0" cy="0"/>
          <a:chOff x="0" y="0"/>
          <a:chExt cx="0" cy="0"/>
        </a:xfrm>
      </p:grpSpPr>
      <p:sp>
        <p:nvSpPr>
          <p:cNvPr id="285" name="Google Shape;285;p17: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86" name="Google Shape;286;p17:notes"/>
          <p:cNvSpPr>
            <a:spLocks noGrp="1" noRot="1" noChangeAspect="1"/>
          </p:cNvSpPr>
          <p:nvPr>
            <p:ph type="sldImg" idx="2"/>
          </p:nvPr>
        </p:nvSpPr>
        <p:spPr>
          <a:xfrm>
            <a:off x="2032400" y="514350"/>
            <a:ext cx="8128400"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p18: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92" name="Google Shape;292;p18:notes"/>
          <p:cNvSpPr>
            <a:spLocks noGrp="1" noRot="1" noChangeAspect="1"/>
          </p:cNvSpPr>
          <p:nvPr>
            <p:ph type="sldImg" idx="2"/>
          </p:nvPr>
        </p:nvSpPr>
        <p:spPr>
          <a:xfrm>
            <a:off x="2032400" y="514350"/>
            <a:ext cx="8128400"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0"/>
        <p:cNvGrpSpPr/>
        <p:nvPr/>
      </p:nvGrpSpPr>
      <p:grpSpPr>
        <a:xfrm>
          <a:off x="0" y="0"/>
          <a:ext cx="0" cy="0"/>
          <a:chOff x="0" y="0"/>
          <a:chExt cx="0" cy="0"/>
        </a:xfrm>
      </p:grpSpPr>
      <p:sp>
        <p:nvSpPr>
          <p:cNvPr id="301" name="Google Shape;301;p19: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02" name="Google Shape;302;p19:notes"/>
          <p:cNvSpPr>
            <a:spLocks noGrp="1" noRot="1" noChangeAspect="1"/>
          </p:cNvSpPr>
          <p:nvPr>
            <p:ph type="sldImg" idx="2"/>
          </p:nvPr>
        </p:nvSpPr>
        <p:spPr>
          <a:xfrm>
            <a:off x="2032400" y="514350"/>
            <a:ext cx="8128400"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6"/>
        <p:cNvGrpSpPr/>
        <p:nvPr/>
      </p:nvGrpSpPr>
      <p:grpSpPr>
        <a:xfrm>
          <a:off x="0" y="0"/>
          <a:ext cx="0" cy="0"/>
          <a:chOff x="0" y="0"/>
          <a:chExt cx="0" cy="0"/>
        </a:xfrm>
      </p:grpSpPr>
      <p:sp>
        <p:nvSpPr>
          <p:cNvPr id="307" name="Google Shape;307;p20: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08" name="Google Shape;308;p20:notes"/>
          <p:cNvSpPr>
            <a:spLocks noGrp="1" noRot="1" noChangeAspect="1"/>
          </p:cNvSpPr>
          <p:nvPr>
            <p:ph type="sldImg" idx="2"/>
          </p:nvPr>
        </p:nvSpPr>
        <p:spPr>
          <a:xfrm>
            <a:off x="2032400" y="514350"/>
            <a:ext cx="8128400"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p:cNvGrpSpPr/>
        <p:nvPr/>
      </p:nvGrpSpPr>
      <p:grpSpPr>
        <a:xfrm>
          <a:off x="0" y="0"/>
          <a:ext cx="0" cy="0"/>
          <a:chOff x="0" y="0"/>
          <a:chExt cx="0" cy="0"/>
        </a:xfrm>
      </p:grpSpPr>
      <p:sp>
        <p:nvSpPr>
          <p:cNvPr id="313" name="Google Shape;313;p21: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14" name="Google Shape;314;p21:notes"/>
          <p:cNvSpPr>
            <a:spLocks noGrp="1" noRot="1" noChangeAspect="1"/>
          </p:cNvSpPr>
          <p:nvPr>
            <p:ph type="sldImg" idx="2"/>
          </p:nvPr>
        </p:nvSpPr>
        <p:spPr>
          <a:xfrm>
            <a:off x="2032400" y="514350"/>
            <a:ext cx="8128400"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8"/>
        <p:cNvGrpSpPr/>
        <p:nvPr/>
      </p:nvGrpSpPr>
      <p:grpSpPr>
        <a:xfrm>
          <a:off x="0" y="0"/>
          <a:ext cx="0" cy="0"/>
          <a:chOff x="0" y="0"/>
          <a:chExt cx="0" cy="0"/>
        </a:xfrm>
      </p:grpSpPr>
      <p:sp>
        <p:nvSpPr>
          <p:cNvPr id="319" name="Google Shape;319;p22: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20" name="Google Shape;320;p22:notes"/>
          <p:cNvSpPr>
            <a:spLocks noGrp="1" noRot="1" noChangeAspect="1"/>
          </p:cNvSpPr>
          <p:nvPr>
            <p:ph type="sldImg" idx="2"/>
          </p:nvPr>
        </p:nvSpPr>
        <p:spPr>
          <a:xfrm>
            <a:off x="2032400" y="514350"/>
            <a:ext cx="8128400"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
        <p:cNvGrpSpPr/>
        <p:nvPr/>
      </p:nvGrpSpPr>
      <p:grpSpPr>
        <a:xfrm>
          <a:off x="0" y="0"/>
          <a:ext cx="0" cy="0"/>
          <a:chOff x="0" y="0"/>
          <a:chExt cx="0" cy="0"/>
        </a:xfrm>
      </p:grpSpPr>
      <p:sp>
        <p:nvSpPr>
          <p:cNvPr id="325" name="Google Shape;325;p23: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26" name="Google Shape;326;p23:notes"/>
          <p:cNvSpPr>
            <a:spLocks noGrp="1" noRot="1" noChangeAspect="1"/>
          </p:cNvSpPr>
          <p:nvPr>
            <p:ph type="sldImg" idx="2"/>
          </p:nvPr>
        </p:nvSpPr>
        <p:spPr>
          <a:xfrm>
            <a:off x="2032400" y="514350"/>
            <a:ext cx="8128400"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0"/>
        <p:cNvGrpSpPr/>
        <p:nvPr/>
      </p:nvGrpSpPr>
      <p:grpSpPr>
        <a:xfrm>
          <a:off x="0" y="0"/>
          <a:ext cx="0" cy="0"/>
          <a:chOff x="0" y="0"/>
          <a:chExt cx="0" cy="0"/>
        </a:xfrm>
      </p:grpSpPr>
      <p:sp>
        <p:nvSpPr>
          <p:cNvPr id="331" name="Google Shape;331;p24: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32" name="Google Shape;332;p24:notes"/>
          <p:cNvSpPr>
            <a:spLocks noGrp="1" noRot="1" noChangeAspect="1"/>
          </p:cNvSpPr>
          <p:nvPr>
            <p:ph type="sldImg" idx="2"/>
          </p:nvPr>
        </p:nvSpPr>
        <p:spPr>
          <a:xfrm>
            <a:off x="2032400" y="514350"/>
            <a:ext cx="8128400"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Google Shape;347;p25: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48" name="Google Shape;348;p25:notes"/>
          <p:cNvSpPr>
            <a:spLocks noGrp="1" noRot="1" noChangeAspect="1"/>
          </p:cNvSpPr>
          <p:nvPr>
            <p:ph type="sldImg" idx="2"/>
          </p:nvPr>
        </p:nvSpPr>
        <p:spPr>
          <a:xfrm>
            <a:off x="2032400" y="514350"/>
            <a:ext cx="8128400"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
        <p:cNvGrpSpPr/>
        <p:nvPr/>
      </p:nvGrpSpPr>
      <p:grpSpPr>
        <a:xfrm>
          <a:off x="0" y="0"/>
          <a:ext cx="0" cy="0"/>
          <a:chOff x="0" y="0"/>
          <a:chExt cx="0" cy="0"/>
        </a:xfrm>
      </p:grpSpPr>
      <p:sp>
        <p:nvSpPr>
          <p:cNvPr id="353" name="Google Shape;353;p26: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54" name="Google Shape;354;p26:notes"/>
          <p:cNvSpPr>
            <a:spLocks noGrp="1" noRot="1" noChangeAspect="1"/>
          </p:cNvSpPr>
          <p:nvPr>
            <p:ph type="sldImg" idx="2"/>
          </p:nvPr>
        </p:nvSpPr>
        <p:spPr>
          <a:xfrm>
            <a:off x="2032400" y="514350"/>
            <a:ext cx="8128400"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6"/>
        <p:cNvGrpSpPr/>
        <p:nvPr/>
      </p:nvGrpSpPr>
      <p:grpSpPr>
        <a:xfrm>
          <a:off x="0" y="0"/>
          <a:ext cx="0" cy="0"/>
          <a:chOff x="0" y="0"/>
          <a:chExt cx="0" cy="0"/>
        </a:xfrm>
      </p:grpSpPr>
      <p:sp>
        <p:nvSpPr>
          <p:cNvPr id="367" name="Google Shape;367;p27: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8" name="Google Shape;368;p27:notes"/>
          <p:cNvSpPr>
            <a:spLocks noGrp="1" noRot="1" noChangeAspect="1"/>
          </p:cNvSpPr>
          <p:nvPr>
            <p:ph type="sldImg" idx="2"/>
          </p:nvPr>
        </p:nvSpPr>
        <p:spPr>
          <a:xfrm>
            <a:off x="2032400" y="514350"/>
            <a:ext cx="8128400"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8"/>
        <p:cNvGrpSpPr/>
        <p:nvPr/>
      </p:nvGrpSpPr>
      <p:grpSpPr>
        <a:xfrm>
          <a:off x="0" y="0"/>
          <a:ext cx="0" cy="0"/>
          <a:chOff x="0" y="0"/>
          <a:chExt cx="0" cy="0"/>
        </a:xfrm>
      </p:grpSpPr>
      <p:sp>
        <p:nvSpPr>
          <p:cNvPr id="379" name="Google Shape;379;p28: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80" name="Google Shape;380;p28:notes"/>
          <p:cNvSpPr>
            <a:spLocks noGrp="1" noRot="1" noChangeAspect="1"/>
          </p:cNvSpPr>
          <p:nvPr>
            <p:ph type="sldImg" idx="2"/>
          </p:nvPr>
        </p:nvSpPr>
        <p:spPr>
          <a:xfrm>
            <a:off x="2032400" y="514350"/>
            <a:ext cx="8128400"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0"/>
        <p:cNvGrpSpPr/>
        <p:nvPr/>
      </p:nvGrpSpPr>
      <p:grpSpPr>
        <a:xfrm>
          <a:off x="0" y="0"/>
          <a:ext cx="0" cy="0"/>
          <a:chOff x="0" y="0"/>
          <a:chExt cx="0" cy="0"/>
        </a:xfrm>
      </p:grpSpPr>
      <p:sp>
        <p:nvSpPr>
          <p:cNvPr id="391" name="Google Shape;391;p29: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92" name="Google Shape;392;p29:notes"/>
          <p:cNvSpPr>
            <a:spLocks noGrp="1" noRot="1" noChangeAspect="1"/>
          </p:cNvSpPr>
          <p:nvPr>
            <p:ph type="sldImg" idx="2"/>
          </p:nvPr>
        </p:nvSpPr>
        <p:spPr>
          <a:xfrm>
            <a:off x="2032400" y="514350"/>
            <a:ext cx="8128400"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6"/>
        <p:cNvGrpSpPr/>
        <p:nvPr/>
      </p:nvGrpSpPr>
      <p:grpSpPr>
        <a:xfrm>
          <a:off x="0" y="0"/>
          <a:ext cx="0" cy="0"/>
          <a:chOff x="0" y="0"/>
          <a:chExt cx="0" cy="0"/>
        </a:xfrm>
      </p:grpSpPr>
      <p:sp>
        <p:nvSpPr>
          <p:cNvPr id="397" name="Google Shape;397;p30: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98" name="Google Shape;398;p30:notes"/>
          <p:cNvSpPr>
            <a:spLocks noGrp="1" noRot="1" noChangeAspect="1"/>
          </p:cNvSpPr>
          <p:nvPr>
            <p:ph type="sldImg" idx="2"/>
          </p:nvPr>
        </p:nvSpPr>
        <p:spPr>
          <a:xfrm>
            <a:off x="2032400" y="514350"/>
            <a:ext cx="8128400"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2"/>
        <p:cNvGrpSpPr/>
        <p:nvPr/>
      </p:nvGrpSpPr>
      <p:grpSpPr>
        <a:xfrm>
          <a:off x="0" y="0"/>
          <a:ext cx="0" cy="0"/>
          <a:chOff x="0" y="0"/>
          <a:chExt cx="0" cy="0"/>
        </a:xfrm>
      </p:grpSpPr>
      <p:sp>
        <p:nvSpPr>
          <p:cNvPr id="403" name="Google Shape;403;p31: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04" name="Google Shape;404;p31:notes"/>
          <p:cNvSpPr>
            <a:spLocks noGrp="1" noRot="1" noChangeAspect="1"/>
          </p:cNvSpPr>
          <p:nvPr>
            <p:ph type="sldImg" idx="2"/>
          </p:nvPr>
        </p:nvSpPr>
        <p:spPr>
          <a:xfrm>
            <a:off x="2032400" y="514350"/>
            <a:ext cx="8128400"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6"/>
        <p:cNvGrpSpPr/>
        <p:nvPr/>
      </p:nvGrpSpPr>
      <p:grpSpPr>
        <a:xfrm>
          <a:off x="0" y="0"/>
          <a:ext cx="0" cy="0"/>
          <a:chOff x="0" y="0"/>
          <a:chExt cx="0" cy="0"/>
        </a:xfrm>
      </p:grpSpPr>
      <p:sp>
        <p:nvSpPr>
          <p:cNvPr id="457" name="Google Shape;457;p32: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58" name="Google Shape;458;p32:notes"/>
          <p:cNvSpPr>
            <a:spLocks noGrp="1" noRot="1" noChangeAspect="1"/>
          </p:cNvSpPr>
          <p:nvPr>
            <p:ph type="sldImg" idx="2"/>
          </p:nvPr>
        </p:nvSpPr>
        <p:spPr>
          <a:xfrm>
            <a:off x="2032400" y="514350"/>
            <a:ext cx="8128400"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7"/>
        <p:cNvGrpSpPr/>
        <p:nvPr/>
      </p:nvGrpSpPr>
      <p:grpSpPr>
        <a:xfrm>
          <a:off x="0" y="0"/>
          <a:ext cx="0" cy="0"/>
          <a:chOff x="0" y="0"/>
          <a:chExt cx="0" cy="0"/>
        </a:xfrm>
      </p:grpSpPr>
      <p:sp>
        <p:nvSpPr>
          <p:cNvPr id="488" name="Google Shape;488;p35: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89" name="Google Shape;489;p35:notes"/>
          <p:cNvSpPr>
            <a:spLocks noGrp="1" noRot="1" noChangeAspect="1"/>
          </p:cNvSpPr>
          <p:nvPr>
            <p:ph type="sldImg" idx="2"/>
          </p:nvPr>
        </p:nvSpPr>
        <p:spPr>
          <a:xfrm>
            <a:off x="2032400" y="514350"/>
            <a:ext cx="8128400"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2"/>
        <p:cNvGrpSpPr/>
        <p:nvPr/>
      </p:nvGrpSpPr>
      <p:grpSpPr>
        <a:xfrm>
          <a:off x="0" y="0"/>
          <a:ext cx="0" cy="0"/>
          <a:chOff x="0" y="0"/>
          <a:chExt cx="0" cy="0"/>
        </a:xfrm>
      </p:grpSpPr>
      <p:sp>
        <p:nvSpPr>
          <p:cNvPr id="503" name="Google Shape;503;p37: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04" name="Google Shape;504;p37:notes"/>
          <p:cNvSpPr>
            <a:spLocks noGrp="1" noRot="1" noChangeAspect="1"/>
          </p:cNvSpPr>
          <p:nvPr>
            <p:ph type="sldImg" idx="2"/>
          </p:nvPr>
        </p:nvSpPr>
        <p:spPr>
          <a:xfrm>
            <a:off x="2032400" y="514350"/>
            <a:ext cx="8128400"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8"/>
        <p:cNvGrpSpPr/>
        <p:nvPr/>
      </p:nvGrpSpPr>
      <p:grpSpPr>
        <a:xfrm>
          <a:off x="0" y="0"/>
          <a:ext cx="0" cy="0"/>
          <a:chOff x="0" y="0"/>
          <a:chExt cx="0" cy="0"/>
        </a:xfrm>
      </p:grpSpPr>
      <p:sp>
        <p:nvSpPr>
          <p:cNvPr id="529" name="Google Shape;529;p38: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30" name="Google Shape;530;p38:notes"/>
          <p:cNvSpPr>
            <a:spLocks noGrp="1" noRot="1" noChangeAspect="1"/>
          </p:cNvSpPr>
          <p:nvPr>
            <p:ph type="sldImg" idx="2"/>
          </p:nvPr>
        </p:nvSpPr>
        <p:spPr>
          <a:xfrm>
            <a:off x="2032400" y="514350"/>
            <a:ext cx="8128400"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Only" type="obj">
  <p:cSld name="OBJECT">
    <p:bg>
      <p:bgPr>
        <a:solidFill>
          <a:schemeClr val="lt1"/>
        </a:solidFill>
        <a:effectLst/>
      </p:bgPr>
    </p:bg>
    <p:spTree>
      <p:nvGrpSpPr>
        <p:cNvPr id="1" name="Shape 18"/>
        <p:cNvGrpSpPr/>
        <p:nvPr/>
      </p:nvGrpSpPr>
      <p:grpSpPr>
        <a:xfrm>
          <a:off x="0" y="0"/>
          <a:ext cx="0" cy="0"/>
          <a:chOff x="0" y="0"/>
          <a:chExt cx="0" cy="0"/>
        </a:xfrm>
      </p:grpSpPr>
      <p:pic>
        <p:nvPicPr>
          <p:cNvPr id="19" name="Google Shape;19;p40"/>
          <p:cNvPicPr preferRelativeResize="0"/>
          <p:nvPr/>
        </p:nvPicPr>
        <p:blipFill rotWithShape="1">
          <a:blip r:embed="rId2">
            <a:alphaModFix/>
          </a:blip>
          <a:srcRect/>
          <a:stretch/>
        </p:blipFill>
        <p:spPr>
          <a:xfrm>
            <a:off x="0" y="0"/>
            <a:ext cx="12192000" cy="6857999"/>
          </a:xfrm>
          <a:prstGeom prst="rect">
            <a:avLst/>
          </a:prstGeom>
          <a:noFill/>
          <a:ln>
            <a:noFill/>
          </a:ln>
        </p:spPr>
      </p:pic>
      <p:sp>
        <p:nvSpPr>
          <p:cNvPr id="20" name="Google Shape;20;p40"/>
          <p:cNvSpPr/>
          <p:nvPr/>
        </p:nvSpPr>
        <p:spPr>
          <a:xfrm>
            <a:off x="984504" y="0"/>
            <a:ext cx="1062990" cy="2778760"/>
          </a:xfrm>
          <a:custGeom>
            <a:avLst/>
            <a:gdLst/>
            <a:ahLst/>
            <a:cxnLst/>
            <a:rect l="l" t="t" r="r" b="b"/>
            <a:pathLst>
              <a:path w="1062989" h="2778760" extrusionOk="0">
                <a:moveTo>
                  <a:pt x="1062591" y="0"/>
                </a:moveTo>
                <a:lnTo>
                  <a:pt x="681592" y="0"/>
                </a:lnTo>
                <a:lnTo>
                  <a:pt x="0" y="2687828"/>
                </a:lnTo>
                <a:lnTo>
                  <a:pt x="357251" y="2778252"/>
                </a:lnTo>
                <a:lnTo>
                  <a:pt x="1062591" y="0"/>
                </a:lnTo>
                <a:close/>
              </a:path>
            </a:pathLst>
          </a:custGeom>
          <a:solidFill>
            <a:srgbClr val="2FACEB"/>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1" name="Google Shape;21;p40"/>
          <p:cNvSpPr/>
          <p:nvPr/>
        </p:nvSpPr>
        <p:spPr>
          <a:xfrm>
            <a:off x="545591" y="0"/>
            <a:ext cx="1035685" cy="2668905"/>
          </a:xfrm>
          <a:custGeom>
            <a:avLst/>
            <a:gdLst/>
            <a:ahLst/>
            <a:cxnLst/>
            <a:rect l="l" t="t" r="r" b="b"/>
            <a:pathLst>
              <a:path w="1035685" h="2668905" extrusionOk="0">
                <a:moveTo>
                  <a:pt x="1035159" y="0"/>
                </a:moveTo>
                <a:lnTo>
                  <a:pt x="652106" y="0"/>
                </a:lnTo>
                <a:lnTo>
                  <a:pt x="0" y="2578100"/>
                </a:lnTo>
                <a:lnTo>
                  <a:pt x="348094" y="2663825"/>
                </a:lnTo>
                <a:lnTo>
                  <a:pt x="357632" y="2668524"/>
                </a:lnTo>
                <a:lnTo>
                  <a:pt x="1035159" y="0"/>
                </a:lnTo>
                <a:close/>
              </a:path>
            </a:pathLst>
          </a:custGeom>
          <a:solidFill>
            <a:srgbClr val="585858"/>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2" name="Google Shape;22;p40"/>
          <p:cNvSpPr/>
          <p:nvPr/>
        </p:nvSpPr>
        <p:spPr>
          <a:xfrm>
            <a:off x="545591" y="2583179"/>
            <a:ext cx="2694940" cy="4274820"/>
          </a:xfrm>
          <a:custGeom>
            <a:avLst/>
            <a:gdLst/>
            <a:ahLst/>
            <a:cxnLst/>
            <a:rect l="l" t="t" r="r" b="b"/>
            <a:pathLst>
              <a:path w="2694940" h="4274820" extrusionOk="0">
                <a:moveTo>
                  <a:pt x="0" y="0"/>
                </a:moveTo>
                <a:lnTo>
                  <a:pt x="2575306" y="4274820"/>
                </a:lnTo>
                <a:lnTo>
                  <a:pt x="2694432" y="4274820"/>
                </a:lnTo>
                <a:lnTo>
                  <a:pt x="0" y="0"/>
                </a:lnTo>
                <a:close/>
              </a:path>
            </a:pathLst>
          </a:custGeom>
          <a:solidFill>
            <a:srgbClr val="252525"/>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3" name="Google Shape;23;p40"/>
          <p:cNvSpPr/>
          <p:nvPr/>
        </p:nvSpPr>
        <p:spPr>
          <a:xfrm>
            <a:off x="989075" y="2692907"/>
            <a:ext cx="3331845" cy="4165600"/>
          </a:xfrm>
          <a:custGeom>
            <a:avLst/>
            <a:gdLst/>
            <a:ahLst/>
            <a:cxnLst/>
            <a:rect l="l" t="t" r="r" b="b"/>
            <a:pathLst>
              <a:path w="3331845" h="4165600" extrusionOk="0">
                <a:moveTo>
                  <a:pt x="0" y="0"/>
                </a:moveTo>
                <a:lnTo>
                  <a:pt x="3207639" y="4165091"/>
                </a:lnTo>
                <a:lnTo>
                  <a:pt x="3331464" y="4165091"/>
                </a:lnTo>
                <a:lnTo>
                  <a:pt x="0" y="0"/>
                </a:lnTo>
                <a:close/>
              </a:path>
            </a:pathLst>
          </a:custGeom>
          <a:solidFill>
            <a:srgbClr val="0C5A82"/>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4" name="Google Shape;24;p40"/>
          <p:cNvSpPr/>
          <p:nvPr/>
        </p:nvSpPr>
        <p:spPr>
          <a:xfrm>
            <a:off x="984504" y="2688335"/>
            <a:ext cx="4577080" cy="4170045"/>
          </a:xfrm>
          <a:custGeom>
            <a:avLst/>
            <a:gdLst/>
            <a:ahLst/>
            <a:cxnLst/>
            <a:rect l="l" t="t" r="r" b="b"/>
            <a:pathLst>
              <a:path w="4577080" h="4170045" extrusionOk="0">
                <a:moveTo>
                  <a:pt x="0" y="0"/>
                </a:moveTo>
                <a:lnTo>
                  <a:pt x="4762" y="4699"/>
                </a:lnTo>
                <a:lnTo>
                  <a:pt x="3336798" y="4169664"/>
                </a:lnTo>
                <a:lnTo>
                  <a:pt x="4576572" y="4169664"/>
                </a:lnTo>
                <a:lnTo>
                  <a:pt x="357124" y="90424"/>
                </a:lnTo>
                <a:lnTo>
                  <a:pt x="0" y="0"/>
                </a:lnTo>
                <a:close/>
              </a:path>
            </a:pathLst>
          </a:custGeom>
          <a:solidFill>
            <a:srgbClr val="1286C3"/>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5" name="Google Shape;25;p40"/>
          <p:cNvSpPr/>
          <p:nvPr/>
        </p:nvSpPr>
        <p:spPr>
          <a:xfrm>
            <a:off x="545591" y="2578607"/>
            <a:ext cx="3584575" cy="4279900"/>
          </a:xfrm>
          <a:custGeom>
            <a:avLst/>
            <a:gdLst/>
            <a:ahLst/>
            <a:cxnLst/>
            <a:rect l="l" t="t" r="r" b="b"/>
            <a:pathLst>
              <a:path w="3584575" h="4279900" extrusionOk="0">
                <a:moveTo>
                  <a:pt x="0" y="0"/>
                </a:moveTo>
                <a:lnTo>
                  <a:pt x="0" y="4699"/>
                </a:lnTo>
                <a:lnTo>
                  <a:pt x="2693924" y="4279391"/>
                </a:lnTo>
                <a:lnTo>
                  <a:pt x="3584448" y="4279391"/>
                </a:lnTo>
                <a:lnTo>
                  <a:pt x="419087" y="176149"/>
                </a:lnTo>
                <a:lnTo>
                  <a:pt x="361937" y="95250"/>
                </a:lnTo>
                <a:lnTo>
                  <a:pt x="357174" y="90424"/>
                </a:lnTo>
                <a:lnTo>
                  <a:pt x="0" y="0"/>
                </a:lnTo>
                <a:close/>
              </a:path>
            </a:pathLst>
          </a:custGeom>
          <a:solidFill>
            <a:srgbClr val="40404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6" name="Google Shape;26;p40"/>
          <p:cNvSpPr txBox="1">
            <a:spLocks noGrp="1"/>
          </p:cNvSpPr>
          <p:nvPr>
            <p:ph type="title"/>
          </p:nvPr>
        </p:nvSpPr>
        <p:spPr>
          <a:xfrm>
            <a:off x="1873376" y="545337"/>
            <a:ext cx="9238615" cy="635000"/>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sz="4000" b="1" i="0">
                <a:solidFill>
                  <a:srgbClr val="0A5882"/>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 name="Google Shape;27;p40"/>
          <p:cNvSpPr txBox="1">
            <a:spLocks noGrp="1"/>
          </p:cNvSpPr>
          <p:nvPr>
            <p:ph type="ftr" idx="11"/>
          </p:nvPr>
        </p:nvSpPr>
        <p:spPr>
          <a:xfrm>
            <a:off x="4145280" y="6377940"/>
            <a:ext cx="3901440" cy="342900"/>
          </a:xfrm>
          <a:prstGeom prst="rect">
            <a:avLst/>
          </a:prstGeom>
          <a:noFill/>
          <a:ln>
            <a:noFill/>
          </a:ln>
        </p:spPr>
        <p:txBody>
          <a:bodyPr spcFirstLastPara="1" wrap="square" lIns="0" tIns="0" rIns="0" bIns="0" anchor="t" anchorCtr="0">
            <a:spAutoFit/>
          </a:bodyPr>
          <a:lstStyle>
            <a:lvl1pPr lvl="0" algn="ctr">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8" name="Google Shape;28;p40"/>
          <p:cNvSpPr txBox="1">
            <a:spLocks noGrp="1"/>
          </p:cNvSpPr>
          <p:nvPr>
            <p:ph type="dt" idx="10"/>
          </p:nvPr>
        </p:nvSpPr>
        <p:spPr>
          <a:xfrm>
            <a:off x="609600" y="6377940"/>
            <a:ext cx="2804160" cy="342900"/>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40"/>
          <p:cNvSpPr txBox="1">
            <a:spLocks noGrp="1"/>
          </p:cNvSpPr>
          <p:nvPr>
            <p:ph type="sldNum" idx="12"/>
          </p:nvPr>
        </p:nvSpPr>
        <p:spPr>
          <a:xfrm>
            <a:off x="8778240" y="6377940"/>
            <a:ext cx="2804160" cy="342900"/>
          </a:xfrm>
          <a:prstGeom prst="rect">
            <a:avLst/>
          </a:prstGeom>
          <a:noFill/>
          <a:ln>
            <a:noFill/>
          </a:ln>
        </p:spPr>
        <p:txBody>
          <a:bodyPr spcFirstLastPara="1" wrap="square" lIns="0" tIns="0" rIns="0" bIns="0" anchor="t" anchorCtr="0">
            <a:spAutoFit/>
          </a:bodyPr>
          <a:lstStyle>
            <a:lvl1pPr lvl="0" indent="0" algn="r">
              <a:spcBef>
                <a:spcPts val="0"/>
              </a:spcBef>
              <a:buNone/>
              <a:defRPr>
                <a:solidFill>
                  <a:srgbClr val="888888"/>
                </a:solidFill>
              </a:defRPr>
            </a:lvl1pPr>
            <a:lvl2pPr lvl="1" indent="0" algn="r">
              <a:spcBef>
                <a:spcPts val="0"/>
              </a:spcBef>
              <a:buNone/>
              <a:defRPr>
                <a:solidFill>
                  <a:srgbClr val="888888"/>
                </a:solidFill>
              </a:defRPr>
            </a:lvl2pPr>
            <a:lvl3pPr lvl="2" indent="0" algn="r">
              <a:spcBef>
                <a:spcPts val="0"/>
              </a:spcBef>
              <a:buNone/>
              <a:defRPr>
                <a:solidFill>
                  <a:srgbClr val="888888"/>
                </a:solidFill>
              </a:defRPr>
            </a:lvl3pPr>
            <a:lvl4pPr lvl="3" indent="0" algn="r">
              <a:spcBef>
                <a:spcPts val="0"/>
              </a:spcBef>
              <a:buNone/>
              <a:defRPr>
                <a:solidFill>
                  <a:srgbClr val="888888"/>
                </a:solidFill>
              </a:defRPr>
            </a:lvl4pPr>
            <a:lvl5pPr lvl="4" indent="0" algn="r">
              <a:spcBef>
                <a:spcPts val="0"/>
              </a:spcBef>
              <a:buNone/>
              <a:defRPr>
                <a:solidFill>
                  <a:srgbClr val="888888"/>
                </a:solidFill>
              </a:defRPr>
            </a:lvl5pPr>
            <a:lvl6pPr lvl="5" indent="0" algn="r">
              <a:spcBef>
                <a:spcPts val="0"/>
              </a:spcBef>
              <a:buNone/>
              <a:defRPr>
                <a:solidFill>
                  <a:srgbClr val="888888"/>
                </a:solidFill>
              </a:defRPr>
            </a:lvl6pPr>
            <a:lvl7pPr lvl="6" indent="0" algn="r">
              <a:spcBef>
                <a:spcPts val="0"/>
              </a:spcBef>
              <a:buNone/>
              <a:defRPr>
                <a:solidFill>
                  <a:srgbClr val="888888"/>
                </a:solidFill>
              </a:defRPr>
            </a:lvl7pPr>
            <a:lvl8pPr lvl="7" indent="0" algn="r">
              <a:spcBef>
                <a:spcPts val="0"/>
              </a:spcBef>
              <a:buNone/>
              <a:defRPr>
                <a:solidFill>
                  <a:srgbClr val="888888"/>
                </a:solidFill>
              </a:defRPr>
            </a:lvl8pPr>
            <a:lvl9pPr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30"/>
        <p:cNvGrpSpPr/>
        <p:nvPr/>
      </p:nvGrpSpPr>
      <p:grpSpPr>
        <a:xfrm>
          <a:off x="0" y="0"/>
          <a:ext cx="0" cy="0"/>
          <a:chOff x="0" y="0"/>
          <a:chExt cx="0" cy="0"/>
        </a:xfrm>
      </p:grpSpPr>
      <p:sp>
        <p:nvSpPr>
          <p:cNvPr id="31" name="Google Shape;31;p41"/>
          <p:cNvSpPr txBox="1">
            <a:spLocks noGrp="1"/>
          </p:cNvSpPr>
          <p:nvPr>
            <p:ph type="title"/>
          </p:nvPr>
        </p:nvSpPr>
        <p:spPr>
          <a:xfrm>
            <a:off x="1873376" y="545337"/>
            <a:ext cx="9238615" cy="635000"/>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sz="4000" b="1" i="0">
                <a:solidFill>
                  <a:srgbClr val="0A5882"/>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2" name="Google Shape;32;p41"/>
          <p:cNvSpPr txBox="1">
            <a:spLocks noGrp="1"/>
          </p:cNvSpPr>
          <p:nvPr>
            <p:ph type="body" idx="1"/>
          </p:nvPr>
        </p:nvSpPr>
        <p:spPr>
          <a:xfrm>
            <a:off x="1439925" y="1522475"/>
            <a:ext cx="9958705" cy="4352925"/>
          </a:xfrm>
          <a:prstGeom prst="rect">
            <a:avLst/>
          </a:prstGeom>
          <a:noFill/>
          <a:ln>
            <a:noFill/>
          </a:ln>
        </p:spPr>
        <p:txBody>
          <a:bodyPr spcFirstLastPara="1" wrap="square" lIns="0" tIns="0" rIns="0" bIns="0" anchor="t" anchorCtr="0">
            <a:spAutoFit/>
          </a:bodyPr>
          <a:lstStyle>
            <a:lvl1pPr marL="457200" lvl="0" indent="-228600" algn="l">
              <a:spcBef>
                <a:spcPts val="0"/>
              </a:spcBef>
              <a:spcAft>
                <a:spcPts val="0"/>
              </a:spcAft>
              <a:buSzPts val="1400"/>
              <a:buNone/>
              <a:defRPr b="0" i="0">
                <a:solidFill>
                  <a:schemeClr val="dk1"/>
                </a:solidFill>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33" name="Google Shape;33;p41"/>
          <p:cNvSpPr txBox="1">
            <a:spLocks noGrp="1"/>
          </p:cNvSpPr>
          <p:nvPr>
            <p:ph type="ftr" idx="11"/>
          </p:nvPr>
        </p:nvSpPr>
        <p:spPr>
          <a:xfrm>
            <a:off x="4145280" y="6377940"/>
            <a:ext cx="3901440" cy="342900"/>
          </a:xfrm>
          <a:prstGeom prst="rect">
            <a:avLst/>
          </a:prstGeom>
          <a:noFill/>
          <a:ln>
            <a:noFill/>
          </a:ln>
        </p:spPr>
        <p:txBody>
          <a:bodyPr spcFirstLastPara="1" wrap="square" lIns="0" tIns="0" rIns="0" bIns="0" anchor="t" anchorCtr="0">
            <a:spAutoFit/>
          </a:bodyPr>
          <a:lstStyle>
            <a:lvl1pPr lvl="0" algn="ctr">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4" name="Google Shape;34;p41"/>
          <p:cNvSpPr txBox="1">
            <a:spLocks noGrp="1"/>
          </p:cNvSpPr>
          <p:nvPr>
            <p:ph type="dt" idx="10"/>
          </p:nvPr>
        </p:nvSpPr>
        <p:spPr>
          <a:xfrm>
            <a:off x="609600" y="6377940"/>
            <a:ext cx="2804160" cy="342900"/>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41"/>
          <p:cNvSpPr txBox="1">
            <a:spLocks noGrp="1"/>
          </p:cNvSpPr>
          <p:nvPr>
            <p:ph type="sldNum" idx="12"/>
          </p:nvPr>
        </p:nvSpPr>
        <p:spPr>
          <a:xfrm>
            <a:off x="8778240" y="6377940"/>
            <a:ext cx="2804160" cy="342900"/>
          </a:xfrm>
          <a:prstGeom prst="rect">
            <a:avLst/>
          </a:prstGeom>
          <a:noFill/>
          <a:ln>
            <a:noFill/>
          </a:ln>
        </p:spPr>
        <p:txBody>
          <a:bodyPr spcFirstLastPara="1" wrap="square" lIns="0" tIns="0" rIns="0" bIns="0" anchor="t" anchorCtr="0">
            <a:spAutoFit/>
          </a:bodyPr>
          <a:lstStyle>
            <a:lvl1pPr lvl="0" indent="0" algn="r">
              <a:spcBef>
                <a:spcPts val="0"/>
              </a:spcBef>
              <a:buNone/>
              <a:defRPr>
                <a:solidFill>
                  <a:srgbClr val="888888"/>
                </a:solidFill>
              </a:defRPr>
            </a:lvl1pPr>
            <a:lvl2pPr lvl="1" indent="0" algn="r">
              <a:spcBef>
                <a:spcPts val="0"/>
              </a:spcBef>
              <a:buNone/>
              <a:defRPr>
                <a:solidFill>
                  <a:srgbClr val="888888"/>
                </a:solidFill>
              </a:defRPr>
            </a:lvl2pPr>
            <a:lvl3pPr lvl="2" indent="0" algn="r">
              <a:spcBef>
                <a:spcPts val="0"/>
              </a:spcBef>
              <a:buNone/>
              <a:defRPr>
                <a:solidFill>
                  <a:srgbClr val="888888"/>
                </a:solidFill>
              </a:defRPr>
            </a:lvl3pPr>
            <a:lvl4pPr lvl="3" indent="0" algn="r">
              <a:spcBef>
                <a:spcPts val="0"/>
              </a:spcBef>
              <a:buNone/>
              <a:defRPr>
                <a:solidFill>
                  <a:srgbClr val="888888"/>
                </a:solidFill>
              </a:defRPr>
            </a:lvl4pPr>
            <a:lvl5pPr lvl="4" indent="0" algn="r">
              <a:spcBef>
                <a:spcPts val="0"/>
              </a:spcBef>
              <a:buNone/>
              <a:defRPr>
                <a:solidFill>
                  <a:srgbClr val="888888"/>
                </a:solidFill>
              </a:defRPr>
            </a:lvl5pPr>
            <a:lvl6pPr lvl="5" indent="0" algn="r">
              <a:spcBef>
                <a:spcPts val="0"/>
              </a:spcBef>
              <a:buNone/>
              <a:defRPr>
                <a:solidFill>
                  <a:srgbClr val="888888"/>
                </a:solidFill>
              </a:defRPr>
            </a:lvl6pPr>
            <a:lvl7pPr lvl="6" indent="0" algn="r">
              <a:spcBef>
                <a:spcPts val="0"/>
              </a:spcBef>
              <a:buNone/>
              <a:defRPr>
                <a:solidFill>
                  <a:srgbClr val="888888"/>
                </a:solidFill>
              </a:defRPr>
            </a:lvl7pPr>
            <a:lvl8pPr lvl="7" indent="0" algn="r">
              <a:spcBef>
                <a:spcPts val="0"/>
              </a:spcBef>
              <a:buNone/>
              <a:defRPr>
                <a:solidFill>
                  <a:srgbClr val="888888"/>
                </a:solidFill>
              </a:defRPr>
            </a:lvl8pPr>
            <a:lvl9pPr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lank">
  <p:cSld name="Blank">
    <p:spTree>
      <p:nvGrpSpPr>
        <p:cNvPr id="1" name="Shape 36"/>
        <p:cNvGrpSpPr/>
        <p:nvPr/>
      </p:nvGrpSpPr>
      <p:grpSpPr>
        <a:xfrm>
          <a:off x="0" y="0"/>
          <a:ext cx="0" cy="0"/>
          <a:chOff x="0" y="0"/>
          <a:chExt cx="0" cy="0"/>
        </a:xfrm>
      </p:grpSpPr>
      <p:sp>
        <p:nvSpPr>
          <p:cNvPr id="37" name="Google Shape;37;p42"/>
          <p:cNvSpPr txBox="1">
            <a:spLocks noGrp="1"/>
          </p:cNvSpPr>
          <p:nvPr>
            <p:ph type="ftr" idx="11"/>
          </p:nvPr>
        </p:nvSpPr>
        <p:spPr>
          <a:xfrm>
            <a:off x="4145280" y="6377940"/>
            <a:ext cx="3901440" cy="342900"/>
          </a:xfrm>
          <a:prstGeom prst="rect">
            <a:avLst/>
          </a:prstGeom>
          <a:noFill/>
          <a:ln>
            <a:noFill/>
          </a:ln>
        </p:spPr>
        <p:txBody>
          <a:bodyPr spcFirstLastPara="1" wrap="square" lIns="0" tIns="0" rIns="0" bIns="0" anchor="t" anchorCtr="0">
            <a:spAutoFit/>
          </a:bodyPr>
          <a:lstStyle>
            <a:lvl1pPr lvl="0" algn="ctr">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42"/>
          <p:cNvSpPr txBox="1">
            <a:spLocks noGrp="1"/>
          </p:cNvSpPr>
          <p:nvPr>
            <p:ph type="dt" idx="10"/>
          </p:nvPr>
        </p:nvSpPr>
        <p:spPr>
          <a:xfrm>
            <a:off x="609600" y="6377940"/>
            <a:ext cx="2804160" cy="342900"/>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 name="Google Shape;39;p42"/>
          <p:cNvSpPr txBox="1">
            <a:spLocks noGrp="1"/>
          </p:cNvSpPr>
          <p:nvPr>
            <p:ph type="sldNum" idx="12"/>
          </p:nvPr>
        </p:nvSpPr>
        <p:spPr>
          <a:xfrm>
            <a:off x="8778240" y="6377940"/>
            <a:ext cx="2804160" cy="342900"/>
          </a:xfrm>
          <a:prstGeom prst="rect">
            <a:avLst/>
          </a:prstGeom>
          <a:noFill/>
          <a:ln>
            <a:noFill/>
          </a:ln>
        </p:spPr>
        <p:txBody>
          <a:bodyPr spcFirstLastPara="1" wrap="square" lIns="0" tIns="0" rIns="0" bIns="0" anchor="t" anchorCtr="0">
            <a:spAutoFit/>
          </a:bodyPr>
          <a:lstStyle>
            <a:lvl1pPr lvl="0" indent="0" algn="r">
              <a:spcBef>
                <a:spcPts val="0"/>
              </a:spcBef>
              <a:buNone/>
              <a:defRPr>
                <a:solidFill>
                  <a:srgbClr val="888888"/>
                </a:solidFill>
              </a:defRPr>
            </a:lvl1pPr>
            <a:lvl2pPr lvl="1" indent="0" algn="r">
              <a:spcBef>
                <a:spcPts val="0"/>
              </a:spcBef>
              <a:buNone/>
              <a:defRPr>
                <a:solidFill>
                  <a:srgbClr val="888888"/>
                </a:solidFill>
              </a:defRPr>
            </a:lvl2pPr>
            <a:lvl3pPr lvl="2" indent="0" algn="r">
              <a:spcBef>
                <a:spcPts val="0"/>
              </a:spcBef>
              <a:buNone/>
              <a:defRPr>
                <a:solidFill>
                  <a:srgbClr val="888888"/>
                </a:solidFill>
              </a:defRPr>
            </a:lvl3pPr>
            <a:lvl4pPr lvl="3" indent="0" algn="r">
              <a:spcBef>
                <a:spcPts val="0"/>
              </a:spcBef>
              <a:buNone/>
              <a:defRPr>
                <a:solidFill>
                  <a:srgbClr val="888888"/>
                </a:solidFill>
              </a:defRPr>
            </a:lvl4pPr>
            <a:lvl5pPr lvl="4" indent="0" algn="r">
              <a:spcBef>
                <a:spcPts val="0"/>
              </a:spcBef>
              <a:buNone/>
              <a:defRPr>
                <a:solidFill>
                  <a:srgbClr val="888888"/>
                </a:solidFill>
              </a:defRPr>
            </a:lvl5pPr>
            <a:lvl6pPr lvl="5" indent="0" algn="r">
              <a:spcBef>
                <a:spcPts val="0"/>
              </a:spcBef>
              <a:buNone/>
              <a:defRPr>
                <a:solidFill>
                  <a:srgbClr val="888888"/>
                </a:solidFill>
              </a:defRPr>
            </a:lvl6pPr>
            <a:lvl7pPr lvl="6" indent="0" algn="r">
              <a:spcBef>
                <a:spcPts val="0"/>
              </a:spcBef>
              <a:buNone/>
              <a:defRPr>
                <a:solidFill>
                  <a:srgbClr val="888888"/>
                </a:solidFill>
              </a:defRPr>
            </a:lvl7pPr>
            <a:lvl8pPr lvl="7" indent="0" algn="r">
              <a:spcBef>
                <a:spcPts val="0"/>
              </a:spcBef>
              <a:buNone/>
              <a:defRPr>
                <a:solidFill>
                  <a:srgbClr val="888888"/>
                </a:solidFill>
              </a:defRPr>
            </a:lvl8pPr>
            <a:lvl9pPr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p:cSld name="Two Content">
    <p:spTree>
      <p:nvGrpSpPr>
        <p:cNvPr id="1" name="Shape 40"/>
        <p:cNvGrpSpPr/>
        <p:nvPr/>
      </p:nvGrpSpPr>
      <p:grpSpPr>
        <a:xfrm>
          <a:off x="0" y="0"/>
          <a:ext cx="0" cy="0"/>
          <a:chOff x="0" y="0"/>
          <a:chExt cx="0" cy="0"/>
        </a:xfrm>
      </p:grpSpPr>
      <p:sp>
        <p:nvSpPr>
          <p:cNvPr id="41" name="Google Shape;41;p43"/>
          <p:cNvSpPr txBox="1">
            <a:spLocks noGrp="1"/>
          </p:cNvSpPr>
          <p:nvPr>
            <p:ph type="title"/>
          </p:nvPr>
        </p:nvSpPr>
        <p:spPr>
          <a:xfrm>
            <a:off x="1873376" y="545337"/>
            <a:ext cx="9238615" cy="635000"/>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sz="4000" b="1" i="0">
                <a:solidFill>
                  <a:srgbClr val="0A5882"/>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43"/>
          <p:cNvSpPr txBox="1">
            <a:spLocks noGrp="1"/>
          </p:cNvSpPr>
          <p:nvPr>
            <p:ph type="body" idx="1"/>
          </p:nvPr>
        </p:nvSpPr>
        <p:spPr>
          <a:xfrm>
            <a:off x="609600" y="1577340"/>
            <a:ext cx="5303520" cy="4526280"/>
          </a:xfrm>
          <a:prstGeom prst="rect">
            <a:avLst/>
          </a:prstGeom>
          <a:noFill/>
          <a:ln>
            <a:noFill/>
          </a:ln>
        </p:spPr>
        <p:txBody>
          <a:bodyPr spcFirstLastPara="1" wrap="square" lIns="0" tIns="0" rIns="0" bIns="0" anchor="t" anchorCtr="0">
            <a:sp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43" name="Google Shape;43;p43"/>
          <p:cNvSpPr txBox="1">
            <a:spLocks noGrp="1"/>
          </p:cNvSpPr>
          <p:nvPr>
            <p:ph type="body" idx="2"/>
          </p:nvPr>
        </p:nvSpPr>
        <p:spPr>
          <a:xfrm>
            <a:off x="6278880" y="1577340"/>
            <a:ext cx="5303520" cy="4526280"/>
          </a:xfrm>
          <a:prstGeom prst="rect">
            <a:avLst/>
          </a:prstGeom>
          <a:noFill/>
          <a:ln>
            <a:noFill/>
          </a:ln>
        </p:spPr>
        <p:txBody>
          <a:bodyPr spcFirstLastPara="1" wrap="square" lIns="0" tIns="0" rIns="0" bIns="0" anchor="t" anchorCtr="0">
            <a:sp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44" name="Google Shape;44;p43"/>
          <p:cNvSpPr txBox="1">
            <a:spLocks noGrp="1"/>
          </p:cNvSpPr>
          <p:nvPr>
            <p:ph type="ftr" idx="11"/>
          </p:nvPr>
        </p:nvSpPr>
        <p:spPr>
          <a:xfrm>
            <a:off x="4145280" y="6377940"/>
            <a:ext cx="3901440" cy="342900"/>
          </a:xfrm>
          <a:prstGeom prst="rect">
            <a:avLst/>
          </a:prstGeom>
          <a:noFill/>
          <a:ln>
            <a:noFill/>
          </a:ln>
        </p:spPr>
        <p:txBody>
          <a:bodyPr spcFirstLastPara="1" wrap="square" lIns="0" tIns="0" rIns="0" bIns="0" anchor="t" anchorCtr="0">
            <a:spAutoFit/>
          </a:bodyPr>
          <a:lstStyle>
            <a:lvl1pPr lvl="0" algn="ctr">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5" name="Google Shape;45;p43"/>
          <p:cNvSpPr txBox="1">
            <a:spLocks noGrp="1"/>
          </p:cNvSpPr>
          <p:nvPr>
            <p:ph type="dt" idx="10"/>
          </p:nvPr>
        </p:nvSpPr>
        <p:spPr>
          <a:xfrm>
            <a:off x="609600" y="6377940"/>
            <a:ext cx="2804160" cy="342900"/>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6" name="Google Shape;46;p43"/>
          <p:cNvSpPr txBox="1">
            <a:spLocks noGrp="1"/>
          </p:cNvSpPr>
          <p:nvPr>
            <p:ph type="sldNum" idx="12"/>
          </p:nvPr>
        </p:nvSpPr>
        <p:spPr>
          <a:xfrm>
            <a:off x="8778240" y="6377940"/>
            <a:ext cx="2804160" cy="342900"/>
          </a:xfrm>
          <a:prstGeom prst="rect">
            <a:avLst/>
          </a:prstGeom>
          <a:noFill/>
          <a:ln>
            <a:noFill/>
          </a:ln>
        </p:spPr>
        <p:txBody>
          <a:bodyPr spcFirstLastPara="1" wrap="square" lIns="0" tIns="0" rIns="0" bIns="0" anchor="t" anchorCtr="0">
            <a:spAutoFit/>
          </a:bodyPr>
          <a:lstStyle>
            <a:lvl1pPr lvl="0" indent="0" algn="r">
              <a:spcBef>
                <a:spcPts val="0"/>
              </a:spcBef>
              <a:buNone/>
              <a:defRPr>
                <a:solidFill>
                  <a:srgbClr val="888888"/>
                </a:solidFill>
              </a:defRPr>
            </a:lvl1pPr>
            <a:lvl2pPr lvl="1" indent="0" algn="r">
              <a:spcBef>
                <a:spcPts val="0"/>
              </a:spcBef>
              <a:buNone/>
              <a:defRPr>
                <a:solidFill>
                  <a:srgbClr val="888888"/>
                </a:solidFill>
              </a:defRPr>
            </a:lvl2pPr>
            <a:lvl3pPr lvl="2" indent="0" algn="r">
              <a:spcBef>
                <a:spcPts val="0"/>
              </a:spcBef>
              <a:buNone/>
              <a:defRPr>
                <a:solidFill>
                  <a:srgbClr val="888888"/>
                </a:solidFill>
              </a:defRPr>
            </a:lvl3pPr>
            <a:lvl4pPr lvl="3" indent="0" algn="r">
              <a:spcBef>
                <a:spcPts val="0"/>
              </a:spcBef>
              <a:buNone/>
              <a:defRPr>
                <a:solidFill>
                  <a:srgbClr val="888888"/>
                </a:solidFill>
              </a:defRPr>
            </a:lvl4pPr>
            <a:lvl5pPr lvl="4" indent="0" algn="r">
              <a:spcBef>
                <a:spcPts val="0"/>
              </a:spcBef>
              <a:buNone/>
              <a:defRPr>
                <a:solidFill>
                  <a:srgbClr val="888888"/>
                </a:solidFill>
              </a:defRPr>
            </a:lvl5pPr>
            <a:lvl6pPr lvl="5" indent="0" algn="r">
              <a:spcBef>
                <a:spcPts val="0"/>
              </a:spcBef>
              <a:buNone/>
              <a:defRPr>
                <a:solidFill>
                  <a:srgbClr val="888888"/>
                </a:solidFill>
              </a:defRPr>
            </a:lvl6pPr>
            <a:lvl7pPr lvl="6" indent="0" algn="r">
              <a:spcBef>
                <a:spcPts val="0"/>
              </a:spcBef>
              <a:buNone/>
              <a:defRPr>
                <a:solidFill>
                  <a:srgbClr val="888888"/>
                </a:solidFill>
              </a:defRPr>
            </a:lvl7pPr>
            <a:lvl8pPr lvl="7" indent="0" algn="r">
              <a:spcBef>
                <a:spcPts val="0"/>
              </a:spcBef>
              <a:buNone/>
              <a:defRPr>
                <a:solidFill>
                  <a:srgbClr val="888888"/>
                </a:solidFill>
              </a:defRPr>
            </a:lvl8pPr>
            <a:lvl9pPr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47"/>
        <p:cNvGrpSpPr/>
        <p:nvPr/>
      </p:nvGrpSpPr>
      <p:grpSpPr>
        <a:xfrm>
          <a:off x="0" y="0"/>
          <a:ext cx="0" cy="0"/>
          <a:chOff x="0" y="0"/>
          <a:chExt cx="0" cy="0"/>
        </a:xfrm>
      </p:grpSpPr>
      <p:sp>
        <p:nvSpPr>
          <p:cNvPr id="48" name="Google Shape;48;p44"/>
          <p:cNvSpPr txBox="1">
            <a:spLocks noGrp="1"/>
          </p:cNvSpPr>
          <p:nvPr>
            <p:ph type="ctrTitle"/>
          </p:nvPr>
        </p:nvSpPr>
        <p:spPr>
          <a:xfrm>
            <a:off x="914400" y="2125980"/>
            <a:ext cx="10363200" cy="1440180"/>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sz="4000" b="1" i="0">
                <a:solidFill>
                  <a:srgbClr val="0A5882"/>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9" name="Google Shape;49;p44"/>
          <p:cNvSpPr txBox="1">
            <a:spLocks noGrp="1"/>
          </p:cNvSpPr>
          <p:nvPr>
            <p:ph type="subTitle" idx="1"/>
          </p:nvPr>
        </p:nvSpPr>
        <p:spPr>
          <a:xfrm>
            <a:off x="1828800" y="3840480"/>
            <a:ext cx="8534400" cy="1714500"/>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b="0" i="0">
                <a:solidFill>
                  <a:schemeClr val="dk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0" name="Google Shape;50;p44"/>
          <p:cNvSpPr txBox="1">
            <a:spLocks noGrp="1"/>
          </p:cNvSpPr>
          <p:nvPr>
            <p:ph type="ftr" idx="11"/>
          </p:nvPr>
        </p:nvSpPr>
        <p:spPr>
          <a:xfrm>
            <a:off x="4145280" y="6377940"/>
            <a:ext cx="3901440" cy="342900"/>
          </a:xfrm>
          <a:prstGeom prst="rect">
            <a:avLst/>
          </a:prstGeom>
          <a:noFill/>
          <a:ln>
            <a:noFill/>
          </a:ln>
        </p:spPr>
        <p:txBody>
          <a:bodyPr spcFirstLastPara="1" wrap="square" lIns="0" tIns="0" rIns="0" bIns="0" anchor="t" anchorCtr="0">
            <a:spAutoFit/>
          </a:bodyPr>
          <a:lstStyle>
            <a:lvl1pPr lvl="0" algn="ctr">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44"/>
          <p:cNvSpPr txBox="1">
            <a:spLocks noGrp="1"/>
          </p:cNvSpPr>
          <p:nvPr>
            <p:ph type="dt" idx="10"/>
          </p:nvPr>
        </p:nvSpPr>
        <p:spPr>
          <a:xfrm>
            <a:off x="609600" y="6377940"/>
            <a:ext cx="2804160" cy="342900"/>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2" name="Google Shape;52;p44"/>
          <p:cNvSpPr txBox="1">
            <a:spLocks noGrp="1"/>
          </p:cNvSpPr>
          <p:nvPr>
            <p:ph type="sldNum" idx="12"/>
          </p:nvPr>
        </p:nvSpPr>
        <p:spPr>
          <a:xfrm>
            <a:off x="8778240" y="6377940"/>
            <a:ext cx="2804160" cy="342900"/>
          </a:xfrm>
          <a:prstGeom prst="rect">
            <a:avLst/>
          </a:prstGeom>
          <a:noFill/>
          <a:ln>
            <a:noFill/>
          </a:ln>
        </p:spPr>
        <p:txBody>
          <a:bodyPr spcFirstLastPara="1" wrap="square" lIns="0" tIns="0" rIns="0" bIns="0" anchor="t" anchorCtr="0">
            <a:spAutoFit/>
          </a:bodyPr>
          <a:lstStyle>
            <a:lvl1pPr lvl="0" indent="0" algn="r">
              <a:spcBef>
                <a:spcPts val="0"/>
              </a:spcBef>
              <a:buNone/>
              <a:defRPr>
                <a:solidFill>
                  <a:srgbClr val="888888"/>
                </a:solidFill>
              </a:defRPr>
            </a:lvl1pPr>
            <a:lvl2pPr lvl="1" indent="0" algn="r">
              <a:spcBef>
                <a:spcPts val="0"/>
              </a:spcBef>
              <a:buNone/>
              <a:defRPr>
                <a:solidFill>
                  <a:srgbClr val="888888"/>
                </a:solidFill>
              </a:defRPr>
            </a:lvl2pPr>
            <a:lvl3pPr lvl="2" indent="0" algn="r">
              <a:spcBef>
                <a:spcPts val="0"/>
              </a:spcBef>
              <a:buNone/>
              <a:defRPr>
                <a:solidFill>
                  <a:srgbClr val="888888"/>
                </a:solidFill>
              </a:defRPr>
            </a:lvl3pPr>
            <a:lvl4pPr lvl="3" indent="0" algn="r">
              <a:spcBef>
                <a:spcPts val="0"/>
              </a:spcBef>
              <a:buNone/>
              <a:defRPr>
                <a:solidFill>
                  <a:srgbClr val="888888"/>
                </a:solidFill>
              </a:defRPr>
            </a:lvl4pPr>
            <a:lvl5pPr lvl="4" indent="0" algn="r">
              <a:spcBef>
                <a:spcPts val="0"/>
              </a:spcBef>
              <a:buNone/>
              <a:defRPr>
                <a:solidFill>
                  <a:srgbClr val="888888"/>
                </a:solidFill>
              </a:defRPr>
            </a:lvl5pPr>
            <a:lvl6pPr lvl="5" indent="0" algn="r">
              <a:spcBef>
                <a:spcPts val="0"/>
              </a:spcBef>
              <a:buNone/>
              <a:defRPr>
                <a:solidFill>
                  <a:srgbClr val="888888"/>
                </a:solidFill>
              </a:defRPr>
            </a:lvl6pPr>
            <a:lvl7pPr lvl="6" indent="0" algn="r">
              <a:spcBef>
                <a:spcPts val="0"/>
              </a:spcBef>
              <a:buNone/>
              <a:defRPr>
                <a:solidFill>
                  <a:srgbClr val="888888"/>
                </a:solidFill>
              </a:defRPr>
            </a:lvl7pPr>
            <a:lvl8pPr lvl="7" indent="0" algn="r">
              <a:spcBef>
                <a:spcPts val="0"/>
              </a:spcBef>
              <a:buNone/>
              <a:defRPr>
                <a:solidFill>
                  <a:srgbClr val="888888"/>
                </a:solidFill>
              </a:defRPr>
            </a:lvl8pPr>
            <a:lvl9pPr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 /><Relationship Id="rId7" Type="http://schemas.openxmlformats.org/officeDocument/2006/relationships/image" Target="../media/image1.png"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theme" Target="../theme/theme1.xml" /><Relationship Id="rId5" Type="http://schemas.openxmlformats.org/officeDocument/2006/relationships/slideLayout" Target="../slideLayouts/slideLayout5.xml" /><Relationship Id="rId4" Type="http://schemas.openxmlformats.org/officeDocument/2006/relationships/slideLayout" Target="../slideLayouts/slideLayout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pic>
        <p:nvPicPr>
          <p:cNvPr id="6" name="Google Shape;6;p39"/>
          <p:cNvPicPr preferRelativeResize="0"/>
          <p:nvPr/>
        </p:nvPicPr>
        <p:blipFill rotWithShape="1">
          <a:blip r:embed="rId7">
            <a:alphaModFix/>
          </a:blip>
          <a:srcRect/>
          <a:stretch/>
        </p:blipFill>
        <p:spPr>
          <a:xfrm>
            <a:off x="0" y="0"/>
            <a:ext cx="12192000" cy="6857999"/>
          </a:xfrm>
          <a:prstGeom prst="rect">
            <a:avLst/>
          </a:prstGeom>
          <a:noFill/>
          <a:ln>
            <a:noFill/>
          </a:ln>
        </p:spPr>
      </p:pic>
      <p:sp>
        <p:nvSpPr>
          <p:cNvPr id="7" name="Google Shape;7;p39"/>
          <p:cNvSpPr/>
          <p:nvPr/>
        </p:nvSpPr>
        <p:spPr>
          <a:xfrm>
            <a:off x="457200" y="0"/>
            <a:ext cx="1122045" cy="5329555"/>
          </a:xfrm>
          <a:custGeom>
            <a:avLst/>
            <a:gdLst/>
            <a:ahLst/>
            <a:cxnLst/>
            <a:rect l="l" t="t" r="r" b="b"/>
            <a:pathLst>
              <a:path w="1122045" h="5329555" extrusionOk="0">
                <a:moveTo>
                  <a:pt x="1121664" y="0"/>
                </a:moveTo>
                <a:lnTo>
                  <a:pt x="867791" y="0"/>
                </a:lnTo>
                <a:lnTo>
                  <a:pt x="0" y="5286502"/>
                </a:lnTo>
                <a:lnTo>
                  <a:pt x="247497" y="5329428"/>
                </a:lnTo>
                <a:lnTo>
                  <a:pt x="1121664" y="0"/>
                </a:lnTo>
                <a:close/>
              </a:path>
            </a:pathLst>
          </a:custGeom>
          <a:solidFill>
            <a:srgbClr val="2FACEB"/>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8" name="Google Shape;8;p39"/>
          <p:cNvSpPr/>
          <p:nvPr/>
        </p:nvSpPr>
        <p:spPr>
          <a:xfrm>
            <a:off x="150876" y="0"/>
            <a:ext cx="1117600" cy="5278120"/>
          </a:xfrm>
          <a:custGeom>
            <a:avLst/>
            <a:gdLst/>
            <a:ahLst/>
            <a:cxnLst/>
            <a:rect l="l" t="t" r="r" b="b"/>
            <a:pathLst>
              <a:path w="1117600" h="5278120" extrusionOk="0">
                <a:moveTo>
                  <a:pt x="1117092" y="0"/>
                </a:moveTo>
                <a:lnTo>
                  <a:pt x="864793" y="0"/>
                </a:lnTo>
                <a:lnTo>
                  <a:pt x="0" y="5239512"/>
                </a:lnTo>
                <a:lnTo>
                  <a:pt x="249123" y="5277612"/>
                </a:lnTo>
                <a:lnTo>
                  <a:pt x="1117092" y="0"/>
                </a:lnTo>
                <a:close/>
              </a:path>
            </a:pathLst>
          </a:custGeom>
          <a:solidFill>
            <a:srgbClr val="585858"/>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9" name="Google Shape;9;p39"/>
          <p:cNvSpPr/>
          <p:nvPr/>
        </p:nvSpPr>
        <p:spPr>
          <a:xfrm>
            <a:off x="150876" y="5239511"/>
            <a:ext cx="1228725" cy="1618615"/>
          </a:xfrm>
          <a:custGeom>
            <a:avLst/>
            <a:gdLst/>
            <a:ahLst/>
            <a:cxnLst/>
            <a:rect l="l" t="t" r="r" b="b"/>
            <a:pathLst>
              <a:path w="1228725" h="1618615" extrusionOk="0">
                <a:moveTo>
                  <a:pt x="0" y="0"/>
                </a:moveTo>
                <a:lnTo>
                  <a:pt x="1174369" y="1618487"/>
                </a:lnTo>
                <a:lnTo>
                  <a:pt x="1228344" y="1618487"/>
                </a:lnTo>
                <a:lnTo>
                  <a:pt x="0" y="0"/>
                </a:lnTo>
                <a:close/>
              </a:path>
            </a:pathLst>
          </a:custGeom>
          <a:solidFill>
            <a:srgbClr val="252525"/>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0" name="Google Shape;10;p39"/>
          <p:cNvSpPr/>
          <p:nvPr/>
        </p:nvSpPr>
        <p:spPr>
          <a:xfrm>
            <a:off x="457200" y="5291328"/>
            <a:ext cx="1495425" cy="1567180"/>
          </a:xfrm>
          <a:custGeom>
            <a:avLst/>
            <a:gdLst/>
            <a:ahLst/>
            <a:cxnLst/>
            <a:rect l="l" t="t" r="r" b="b"/>
            <a:pathLst>
              <a:path w="1495425" h="1567179" extrusionOk="0">
                <a:moveTo>
                  <a:pt x="0" y="0"/>
                </a:moveTo>
                <a:lnTo>
                  <a:pt x="1442720" y="1566672"/>
                </a:lnTo>
                <a:lnTo>
                  <a:pt x="1495044" y="1566672"/>
                </a:lnTo>
                <a:lnTo>
                  <a:pt x="0" y="0"/>
                </a:lnTo>
                <a:close/>
              </a:path>
            </a:pathLst>
          </a:custGeom>
          <a:solidFill>
            <a:srgbClr val="0C5A82"/>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1" name="Google Shape;11;p39"/>
          <p:cNvSpPr/>
          <p:nvPr/>
        </p:nvSpPr>
        <p:spPr>
          <a:xfrm>
            <a:off x="457200" y="5286755"/>
            <a:ext cx="2131060" cy="1571625"/>
          </a:xfrm>
          <a:custGeom>
            <a:avLst/>
            <a:gdLst/>
            <a:ahLst/>
            <a:cxnLst/>
            <a:rect l="l" t="t" r="r" b="b"/>
            <a:pathLst>
              <a:path w="2131060" h="1571625" extrusionOk="0">
                <a:moveTo>
                  <a:pt x="0" y="0"/>
                </a:moveTo>
                <a:lnTo>
                  <a:pt x="0" y="4699"/>
                </a:lnTo>
                <a:lnTo>
                  <a:pt x="1495552" y="1571243"/>
                </a:lnTo>
                <a:lnTo>
                  <a:pt x="2130552" y="1571243"/>
                </a:lnTo>
                <a:lnTo>
                  <a:pt x="247662" y="42799"/>
                </a:lnTo>
                <a:lnTo>
                  <a:pt x="0" y="0"/>
                </a:lnTo>
                <a:close/>
              </a:path>
            </a:pathLst>
          </a:custGeom>
          <a:solidFill>
            <a:srgbClr val="1286C3"/>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2" name="Google Shape;12;p39"/>
          <p:cNvSpPr/>
          <p:nvPr/>
        </p:nvSpPr>
        <p:spPr>
          <a:xfrm>
            <a:off x="150876" y="5239511"/>
            <a:ext cx="1694814" cy="1618615"/>
          </a:xfrm>
          <a:custGeom>
            <a:avLst/>
            <a:gdLst/>
            <a:ahLst/>
            <a:cxnLst/>
            <a:rect l="l" t="t" r="r" b="b"/>
            <a:pathLst>
              <a:path w="1694814" h="1618615" extrusionOk="0">
                <a:moveTo>
                  <a:pt x="0" y="0"/>
                </a:moveTo>
                <a:lnTo>
                  <a:pt x="1228217" y="1618487"/>
                </a:lnTo>
                <a:lnTo>
                  <a:pt x="1694688" y="1618487"/>
                </a:lnTo>
                <a:lnTo>
                  <a:pt x="291973" y="95250"/>
                </a:lnTo>
                <a:lnTo>
                  <a:pt x="244360" y="42799"/>
                </a:lnTo>
                <a:lnTo>
                  <a:pt x="249123" y="42799"/>
                </a:lnTo>
                <a:lnTo>
                  <a:pt x="249123" y="38100"/>
                </a:lnTo>
                <a:lnTo>
                  <a:pt x="244360" y="38100"/>
                </a:lnTo>
                <a:lnTo>
                  <a:pt x="0" y="0"/>
                </a:lnTo>
                <a:close/>
              </a:path>
            </a:pathLst>
          </a:custGeom>
          <a:solidFill>
            <a:srgbClr val="40404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3" name="Google Shape;13;p39"/>
          <p:cNvSpPr txBox="1">
            <a:spLocks noGrp="1"/>
          </p:cNvSpPr>
          <p:nvPr>
            <p:ph type="title"/>
          </p:nvPr>
        </p:nvSpPr>
        <p:spPr>
          <a:xfrm>
            <a:off x="1873376" y="545337"/>
            <a:ext cx="9238615" cy="635000"/>
          </a:xfrm>
          <a:prstGeom prst="rect">
            <a:avLst/>
          </a:prstGeom>
          <a:noFill/>
          <a:ln>
            <a:noFill/>
          </a:ln>
        </p:spPr>
        <p:txBody>
          <a:bodyPr spcFirstLastPara="1" wrap="square" lIns="0" tIns="0" rIns="0" bIns="0" anchor="t" anchorCtr="0">
            <a:spAutoFit/>
          </a:bodyPr>
          <a:lstStyle>
            <a:lvl1pPr marR="0" lvl="0" algn="l" rtl="0">
              <a:spcBef>
                <a:spcPts val="0"/>
              </a:spcBef>
              <a:spcAft>
                <a:spcPts val="0"/>
              </a:spcAft>
              <a:buSzPts val="1400"/>
              <a:buNone/>
              <a:defRPr sz="4000" b="1" i="0" u="none" strike="noStrike" cap="none">
                <a:solidFill>
                  <a:srgbClr val="0A5882"/>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4" name="Google Shape;14;p39"/>
          <p:cNvSpPr txBox="1">
            <a:spLocks noGrp="1"/>
          </p:cNvSpPr>
          <p:nvPr>
            <p:ph type="body" idx="1"/>
          </p:nvPr>
        </p:nvSpPr>
        <p:spPr>
          <a:xfrm>
            <a:off x="1439925" y="1522475"/>
            <a:ext cx="9958705" cy="4352925"/>
          </a:xfrm>
          <a:prstGeom prst="rect">
            <a:avLst/>
          </a:prstGeom>
          <a:noFill/>
          <a:ln>
            <a:noFill/>
          </a:ln>
        </p:spPr>
        <p:txBody>
          <a:bodyPr spcFirstLastPara="1" wrap="square" lIns="0" tIns="0" rIns="0" bIns="0" anchor="t" anchorCtr="0">
            <a:spAutoFit/>
          </a:bodyPr>
          <a:lstStyle>
            <a:lvl1pPr marL="457200" marR="0" lvl="0" indent="-22860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800" b="0" i="0" u="none" strike="noStrike" cap="none">
                <a:latin typeface="Calibri"/>
                <a:ea typeface="Calibri"/>
                <a:cs typeface="Calibri"/>
                <a:sym typeface="Calibri"/>
              </a:defRPr>
            </a:lvl2pPr>
            <a:lvl3pPr marL="1371600" marR="0" lvl="2" indent="-228600" algn="l" rtl="0">
              <a:spcBef>
                <a:spcPts val="0"/>
              </a:spcBef>
              <a:spcAft>
                <a:spcPts val="0"/>
              </a:spcAft>
              <a:buSzPts val="1400"/>
              <a:buNone/>
              <a:defRPr sz="1800" b="0" i="0" u="none" strike="noStrike" cap="none">
                <a:latin typeface="Calibri"/>
                <a:ea typeface="Calibri"/>
                <a:cs typeface="Calibri"/>
                <a:sym typeface="Calibri"/>
              </a:defRPr>
            </a:lvl3pPr>
            <a:lvl4pPr marL="1828800" marR="0" lvl="3" indent="-228600" algn="l" rtl="0">
              <a:spcBef>
                <a:spcPts val="0"/>
              </a:spcBef>
              <a:spcAft>
                <a:spcPts val="0"/>
              </a:spcAft>
              <a:buSzPts val="1400"/>
              <a:buNone/>
              <a:defRPr sz="1800" b="0" i="0" u="none" strike="noStrike" cap="none">
                <a:latin typeface="Calibri"/>
                <a:ea typeface="Calibri"/>
                <a:cs typeface="Calibri"/>
                <a:sym typeface="Calibri"/>
              </a:defRPr>
            </a:lvl4pPr>
            <a:lvl5pPr marL="2286000" marR="0" lvl="4" indent="-228600" algn="l" rtl="0">
              <a:spcBef>
                <a:spcPts val="0"/>
              </a:spcBef>
              <a:spcAft>
                <a:spcPts val="0"/>
              </a:spcAft>
              <a:buSzPts val="1400"/>
              <a:buNone/>
              <a:defRPr sz="1800" b="0" i="0" u="none" strike="noStrike" cap="none">
                <a:latin typeface="Calibri"/>
                <a:ea typeface="Calibri"/>
                <a:cs typeface="Calibri"/>
                <a:sym typeface="Calibri"/>
              </a:defRPr>
            </a:lvl5pPr>
            <a:lvl6pPr marL="2743200" marR="0" lvl="5" indent="-228600" algn="l" rtl="0">
              <a:spcBef>
                <a:spcPts val="0"/>
              </a:spcBef>
              <a:spcAft>
                <a:spcPts val="0"/>
              </a:spcAft>
              <a:buSzPts val="1400"/>
              <a:buNone/>
              <a:defRPr sz="1800" b="0" i="0" u="none" strike="noStrike" cap="none">
                <a:latin typeface="Calibri"/>
                <a:ea typeface="Calibri"/>
                <a:cs typeface="Calibri"/>
                <a:sym typeface="Calibri"/>
              </a:defRPr>
            </a:lvl6pPr>
            <a:lvl7pPr marL="3200400" marR="0" lvl="6" indent="-228600" algn="l" rtl="0">
              <a:spcBef>
                <a:spcPts val="0"/>
              </a:spcBef>
              <a:spcAft>
                <a:spcPts val="0"/>
              </a:spcAft>
              <a:buSzPts val="1400"/>
              <a:buNone/>
              <a:defRPr sz="1800" b="0" i="0" u="none" strike="noStrike" cap="none">
                <a:latin typeface="Calibri"/>
                <a:ea typeface="Calibri"/>
                <a:cs typeface="Calibri"/>
                <a:sym typeface="Calibri"/>
              </a:defRPr>
            </a:lvl7pPr>
            <a:lvl8pPr marL="3657600" marR="0" lvl="7" indent="-228600" algn="l" rtl="0">
              <a:spcBef>
                <a:spcPts val="0"/>
              </a:spcBef>
              <a:spcAft>
                <a:spcPts val="0"/>
              </a:spcAft>
              <a:buSzPts val="1400"/>
              <a:buNone/>
              <a:defRPr sz="1800" b="0" i="0" u="none" strike="noStrike" cap="none">
                <a:latin typeface="Calibri"/>
                <a:ea typeface="Calibri"/>
                <a:cs typeface="Calibri"/>
                <a:sym typeface="Calibri"/>
              </a:defRPr>
            </a:lvl8pPr>
            <a:lvl9pPr marL="4114800" marR="0" lvl="8" indent="-228600" algn="l" rtl="0">
              <a:spcBef>
                <a:spcPts val="0"/>
              </a:spcBef>
              <a:spcAft>
                <a:spcPts val="0"/>
              </a:spcAft>
              <a:buSzPts val="1400"/>
              <a:buNone/>
              <a:defRPr sz="1800" b="0" i="0" u="none" strike="noStrike" cap="none">
                <a:latin typeface="Calibri"/>
                <a:ea typeface="Calibri"/>
                <a:cs typeface="Calibri"/>
                <a:sym typeface="Calibri"/>
              </a:defRPr>
            </a:lvl9pPr>
          </a:lstStyle>
          <a:p>
            <a:endParaRPr/>
          </a:p>
        </p:txBody>
      </p:sp>
      <p:sp>
        <p:nvSpPr>
          <p:cNvPr id="15" name="Google Shape;15;p39"/>
          <p:cNvSpPr txBox="1">
            <a:spLocks noGrp="1"/>
          </p:cNvSpPr>
          <p:nvPr>
            <p:ph type="ftr" idx="11"/>
          </p:nvPr>
        </p:nvSpPr>
        <p:spPr>
          <a:xfrm>
            <a:off x="4145280" y="6377940"/>
            <a:ext cx="3901440" cy="342900"/>
          </a:xfrm>
          <a:prstGeom prst="rect">
            <a:avLst/>
          </a:prstGeom>
          <a:noFill/>
          <a:ln>
            <a:noFill/>
          </a:ln>
        </p:spPr>
        <p:txBody>
          <a:bodyPr spcFirstLastPara="1" wrap="square" lIns="0" tIns="0" rIns="0" bIns="0" anchor="t" anchorCtr="0">
            <a:spAutoFit/>
          </a:bodyPr>
          <a:lstStyle>
            <a:lvl1pPr lvl="0" algn="ctr">
              <a:spcBef>
                <a:spcPts val="0"/>
              </a:spcBef>
              <a:spcAft>
                <a:spcPts val="0"/>
              </a:spcAft>
              <a:buSzPts val="1400"/>
              <a:buNone/>
              <a:defRPr sz="1800">
                <a:solidFill>
                  <a:srgbClr val="888888"/>
                </a:solidFil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6" name="Google Shape;16;p39"/>
          <p:cNvSpPr txBox="1">
            <a:spLocks noGrp="1"/>
          </p:cNvSpPr>
          <p:nvPr>
            <p:ph type="dt" idx="10"/>
          </p:nvPr>
        </p:nvSpPr>
        <p:spPr>
          <a:xfrm>
            <a:off x="609600" y="6377940"/>
            <a:ext cx="2804160" cy="342900"/>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sz="1800">
                <a:solidFill>
                  <a:srgbClr val="888888"/>
                </a:solidFil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7" name="Google Shape;17;p39"/>
          <p:cNvSpPr txBox="1">
            <a:spLocks noGrp="1"/>
          </p:cNvSpPr>
          <p:nvPr>
            <p:ph type="sldNum" idx="12"/>
          </p:nvPr>
        </p:nvSpPr>
        <p:spPr>
          <a:xfrm>
            <a:off x="8778240" y="6377940"/>
            <a:ext cx="2804160" cy="342900"/>
          </a:xfrm>
          <a:prstGeom prst="rect">
            <a:avLst/>
          </a:prstGeom>
          <a:noFill/>
          <a:ln>
            <a:noFill/>
          </a:ln>
        </p:spPr>
        <p:txBody>
          <a:bodyPr spcFirstLastPara="1" wrap="square" lIns="0" tIns="0" rIns="0" bIns="0" anchor="t" anchorCtr="0">
            <a:spAutoFit/>
          </a:bodyPr>
          <a:lstStyle>
            <a:lvl1pPr lvl="0" indent="0" algn="r">
              <a:spcBef>
                <a:spcPts val="0"/>
              </a:spcBef>
              <a:buNone/>
              <a:defRPr sz="1800">
                <a:solidFill>
                  <a:srgbClr val="888888"/>
                </a:solidFill>
              </a:defRPr>
            </a:lvl1pPr>
            <a:lvl2pPr lvl="1" indent="0" algn="r">
              <a:spcBef>
                <a:spcPts val="0"/>
              </a:spcBef>
              <a:buNone/>
              <a:defRPr sz="1800">
                <a:solidFill>
                  <a:srgbClr val="888888"/>
                </a:solidFill>
              </a:defRPr>
            </a:lvl2pPr>
            <a:lvl3pPr lvl="2" indent="0" algn="r">
              <a:spcBef>
                <a:spcPts val="0"/>
              </a:spcBef>
              <a:buNone/>
              <a:defRPr sz="1800">
                <a:solidFill>
                  <a:srgbClr val="888888"/>
                </a:solidFill>
              </a:defRPr>
            </a:lvl3pPr>
            <a:lvl4pPr lvl="3" indent="0" algn="r">
              <a:spcBef>
                <a:spcPts val="0"/>
              </a:spcBef>
              <a:buNone/>
              <a:defRPr sz="1800">
                <a:solidFill>
                  <a:srgbClr val="888888"/>
                </a:solidFill>
              </a:defRPr>
            </a:lvl4pPr>
            <a:lvl5pPr lvl="4" indent="0" algn="r">
              <a:spcBef>
                <a:spcPts val="0"/>
              </a:spcBef>
              <a:buNone/>
              <a:defRPr sz="1800">
                <a:solidFill>
                  <a:srgbClr val="888888"/>
                </a:solidFill>
              </a:defRPr>
            </a:lvl5pPr>
            <a:lvl6pPr lvl="5" indent="0" algn="r">
              <a:spcBef>
                <a:spcPts val="0"/>
              </a:spcBef>
              <a:buNone/>
              <a:defRPr sz="1800">
                <a:solidFill>
                  <a:srgbClr val="888888"/>
                </a:solidFill>
              </a:defRPr>
            </a:lvl6pPr>
            <a:lvl7pPr lvl="6" indent="0" algn="r">
              <a:spcBef>
                <a:spcPts val="0"/>
              </a:spcBef>
              <a:buNone/>
              <a:defRPr sz="1800">
                <a:solidFill>
                  <a:srgbClr val="888888"/>
                </a:solidFill>
              </a:defRPr>
            </a:lvl7pPr>
            <a:lvl8pPr lvl="7" indent="0" algn="r">
              <a:spcBef>
                <a:spcPts val="0"/>
              </a:spcBef>
              <a:buNone/>
              <a:defRPr sz="1800">
                <a:solidFill>
                  <a:srgbClr val="888888"/>
                </a:solidFill>
              </a:defRPr>
            </a:lvl8pPr>
            <a:lvl9pPr lvl="8" indent="0" algn="r">
              <a:spcBef>
                <a:spcPts val="0"/>
              </a:spcBef>
              <a:buNone/>
              <a:defRPr sz="1800">
                <a:solidFill>
                  <a:srgbClr val="888888"/>
                </a:solidFill>
              </a:defRPr>
            </a:lvl9pPr>
          </a:lstStyle>
          <a:p>
            <a:pPr marL="0" lvl="0" indent="0" algn="r" rtl="0">
              <a:spcBef>
                <a:spcPts val="0"/>
              </a:spcBef>
              <a:spcAft>
                <a:spcPts val="0"/>
              </a:spcAft>
              <a:buNone/>
            </a:pPr>
            <a:fld id="{00000000-1234-1234-1234-123412341234}" type="slidenum">
              <a:rPr lang="en-US"/>
              <a:t>‹#›</a:t>
            </a:fld>
            <a:endParaRPr sz="1400">
              <a:solidFill>
                <a:srgbClr val="000000"/>
              </a:solidFill>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 /><Relationship Id="rId2" Type="http://schemas.openxmlformats.org/officeDocument/2006/relationships/notesSlide" Target="../notesSlides/notesSlide1.xml" /><Relationship Id="rId1" Type="http://schemas.openxmlformats.org/officeDocument/2006/relationships/slideLayout" Target="../slideLayouts/slideLayout1.xml" /><Relationship Id="rId4" Type="http://schemas.openxmlformats.org/officeDocument/2006/relationships/image" Target="../media/image4.jpg" /></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 /><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8" Type="http://schemas.openxmlformats.org/officeDocument/2006/relationships/image" Target="../media/image10.png" /><Relationship Id="rId3" Type="http://schemas.openxmlformats.org/officeDocument/2006/relationships/image" Target="../media/image5.png" /><Relationship Id="rId7" Type="http://schemas.openxmlformats.org/officeDocument/2006/relationships/image" Target="../media/image9.png" /><Relationship Id="rId2" Type="http://schemas.openxmlformats.org/officeDocument/2006/relationships/notesSlide" Target="../notesSlides/notesSlide3.xml" /><Relationship Id="rId1" Type="http://schemas.openxmlformats.org/officeDocument/2006/relationships/slideLayout" Target="../slideLayouts/slideLayout2.xml" /><Relationship Id="rId6" Type="http://schemas.openxmlformats.org/officeDocument/2006/relationships/image" Target="../media/image8.png" /><Relationship Id="rId5" Type="http://schemas.openxmlformats.org/officeDocument/2006/relationships/image" Target="../media/image7.png" /><Relationship Id="rId4" Type="http://schemas.openxmlformats.org/officeDocument/2006/relationships/image" Target="../media/image6.png" /></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 /><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 /><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3" Type="http://schemas.openxmlformats.org/officeDocument/2006/relationships/image" Target="../media/image11.png" /><Relationship Id="rId2" Type="http://schemas.openxmlformats.org/officeDocument/2006/relationships/notesSlide" Target="../notesSlides/notesSlide6.xml" /><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 /><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 /><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3" Type="http://schemas.openxmlformats.org/officeDocument/2006/relationships/image" Target="../media/image12.png" /><Relationship Id="rId2" Type="http://schemas.openxmlformats.org/officeDocument/2006/relationships/notesSlide" Target="../notesSlides/notesSlide9.xml" /><Relationship Id="rId1" Type="http://schemas.openxmlformats.org/officeDocument/2006/relationships/slideLayout" Target="../slideLayouts/slideLayout2.xml" /><Relationship Id="rId6" Type="http://schemas.openxmlformats.org/officeDocument/2006/relationships/image" Target="../media/image15.png" /><Relationship Id="rId5" Type="http://schemas.openxmlformats.org/officeDocument/2006/relationships/image" Target="../media/image14.png" /><Relationship Id="rId4" Type="http://schemas.openxmlformats.org/officeDocument/2006/relationships/image" Target="../media/image13.png" /></Relationships>
</file>

<file path=ppt/slides/_rels/slide10.xml.rels><?xml version="1.0" encoding="UTF-8" standalone="yes"?>
<Relationships xmlns="http://schemas.openxmlformats.org/package/2006/relationships"><Relationship Id="rId3" Type="http://schemas.openxmlformats.org/officeDocument/2006/relationships/image" Target="../media/image16.png" /><Relationship Id="rId2" Type="http://schemas.openxmlformats.org/officeDocument/2006/relationships/notesSlide" Target="../notesSlides/notesSlide10.xml" /><Relationship Id="rId1" Type="http://schemas.openxmlformats.org/officeDocument/2006/relationships/slideLayout" Target="../slideLayouts/slideLayout3.xml" /><Relationship Id="rId4" Type="http://schemas.openxmlformats.org/officeDocument/2006/relationships/image" Target="../media/image17.png" /></Relationships>
</file>

<file path=ppt/slides/_rels/slide11.xml.rels><?xml version="1.0" encoding="UTF-8" standalone="yes"?>
<Relationships xmlns="http://schemas.openxmlformats.org/package/2006/relationships"><Relationship Id="rId3" Type="http://schemas.openxmlformats.org/officeDocument/2006/relationships/image" Target="../media/image18.png" /><Relationship Id="rId2" Type="http://schemas.openxmlformats.org/officeDocument/2006/relationships/notesSlide" Target="../notesSlides/notesSlide11.xml"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Relationship Id="rId3" Type="http://schemas.openxmlformats.org/officeDocument/2006/relationships/hyperlink" Target="http://thecityofavalongy.com/" TargetMode="External" /><Relationship Id="rId2" Type="http://schemas.openxmlformats.org/officeDocument/2006/relationships/notesSlide" Target="../notesSlides/notesSlide12.xml" /><Relationship Id="rId1" Type="http://schemas.openxmlformats.org/officeDocument/2006/relationships/slideLayout" Target="../slideLayouts/slideLayout2.xml" /></Relationships>
</file>

<file path=ppt/slides/_rels/slide13.xml.rels><?xml version="1.0" encoding="UTF-8" standalone="yes"?>
<Relationships xmlns="http://schemas.openxmlformats.org/package/2006/relationships"><Relationship Id="rId3" Type="http://schemas.openxmlformats.org/officeDocument/2006/relationships/image" Target="../media/image1.png" /><Relationship Id="rId2" Type="http://schemas.openxmlformats.org/officeDocument/2006/relationships/notesSlide" Target="../notesSlides/notesSlide13.xml" /><Relationship Id="rId1" Type="http://schemas.openxmlformats.org/officeDocument/2006/relationships/slideLayout" Target="../slideLayouts/slideLayout1.xml" /><Relationship Id="rId4" Type="http://schemas.openxmlformats.org/officeDocument/2006/relationships/image" Target="../media/image19.jpg" /></Relationships>
</file>

<file path=ppt/slides/_rels/slide14.xml.rels><?xml version="1.0" encoding="UTF-8" standalone="yes"?>
<Relationships xmlns="http://schemas.openxmlformats.org/package/2006/relationships"><Relationship Id="rId3" Type="http://schemas.openxmlformats.org/officeDocument/2006/relationships/image" Target="../media/image20.png" /><Relationship Id="rId2" Type="http://schemas.openxmlformats.org/officeDocument/2006/relationships/notesSlide" Target="../notesSlides/notesSlide14.xml" /><Relationship Id="rId1" Type="http://schemas.openxmlformats.org/officeDocument/2006/relationships/slideLayout" Target="../slideLayouts/slideLayout2.xml" /></Relationships>
</file>

<file path=ppt/slides/_rels/slide15.xml.rels><?xml version="1.0" encoding="UTF-8" standalone="yes"?>
<Relationships xmlns="http://schemas.openxmlformats.org/package/2006/relationships"><Relationship Id="rId8" Type="http://schemas.openxmlformats.org/officeDocument/2006/relationships/image" Target="../media/image26.png" /><Relationship Id="rId3" Type="http://schemas.openxmlformats.org/officeDocument/2006/relationships/image" Target="../media/image21.png" /><Relationship Id="rId7" Type="http://schemas.openxmlformats.org/officeDocument/2006/relationships/image" Target="../media/image25.png" /><Relationship Id="rId2" Type="http://schemas.openxmlformats.org/officeDocument/2006/relationships/notesSlide" Target="../notesSlides/notesSlide15.xml" /><Relationship Id="rId1" Type="http://schemas.openxmlformats.org/officeDocument/2006/relationships/slideLayout" Target="../slideLayouts/slideLayout2.xml" /><Relationship Id="rId6" Type="http://schemas.openxmlformats.org/officeDocument/2006/relationships/image" Target="../media/image24.png" /><Relationship Id="rId5" Type="http://schemas.openxmlformats.org/officeDocument/2006/relationships/image" Target="../media/image23.png" /><Relationship Id="rId4" Type="http://schemas.openxmlformats.org/officeDocument/2006/relationships/image" Target="../media/image22.png" /></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 /><Relationship Id="rId1" Type="http://schemas.openxmlformats.org/officeDocument/2006/relationships/slideLayout" Target="../slideLayouts/slideLayout4.xml" /></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 /><Relationship Id="rId1" Type="http://schemas.openxmlformats.org/officeDocument/2006/relationships/slideLayout" Target="../slideLayouts/slideLayout2.xml" /></Relationships>
</file>

<file path=ppt/slides/_rels/slide18.xml.rels><?xml version="1.0" encoding="UTF-8" standalone="yes"?>
<Relationships xmlns="http://schemas.openxmlformats.org/package/2006/relationships"><Relationship Id="rId3" Type="http://schemas.openxmlformats.org/officeDocument/2006/relationships/image" Target="../media/image27.png" /><Relationship Id="rId2" Type="http://schemas.openxmlformats.org/officeDocument/2006/relationships/notesSlide" Target="../notesSlides/notesSlide18.xml" /><Relationship Id="rId1" Type="http://schemas.openxmlformats.org/officeDocument/2006/relationships/slideLayout" Target="../slideLayouts/slideLayout1.xml" /><Relationship Id="rId5" Type="http://schemas.openxmlformats.org/officeDocument/2006/relationships/image" Target="../media/image29.jpg" /><Relationship Id="rId4" Type="http://schemas.openxmlformats.org/officeDocument/2006/relationships/image" Target="../media/image28.png" /></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 /><Relationship Id="rId1" Type="http://schemas.openxmlformats.org/officeDocument/2006/relationships/slideLayout" Target="../slideLayouts/slideLayout2.xml" /></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 /><Relationship Id="rId1" Type="http://schemas.openxmlformats.org/officeDocument/2006/relationships/slideLayout" Target="../slideLayouts/slideLayout2.xml" /></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 /><Relationship Id="rId1" Type="http://schemas.openxmlformats.org/officeDocument/2006/relationships/slideLayout" Target="../slideLayouts/slideLayout2.xml" /></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 /><Relationship Id="rId1" Type="http://schemas.openxmlformats.org/officeDocument/2006/relationships/slideLayout" Target="../slideLayouts/slideLayout2.xml" /></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 /><Relationship Id="rId1" Type="http://schemas.openxmlformats.org/officeDocument/2006/relationships/slideLayout" Target="../slideLayouts/slideLayout2.xml" /></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 /><Relationship Id="rId1" Type="http://schemas.openxmlformats.org/officeDocument/2006/relationships/slideLayout" Target="../slideLayouts/slideLayout2.xml" /></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 /><Relationship Id="rId1" Type="http://schemas.openxmlformats.org/officeDocument/2006/relationships/slideLayout" Target="../slideLayouts/slideLayout2.xml" /></Relationships>
</file>

<file path=ppt/slides/_rels/slide26.xml.rels><?xml version="1.0" encoding="UTF-8" standalone="yes"?>
<Relationships xmlns="http://schemas.openxmlformats.org/package/2006/relationships"><Relationship Id="rId3" Type="http://schemas.openxmlformats.org/officeDocument/2006/relationships/image" Target="../media/image30.png" /><Relationship Id="rId2" Type="http://schemas.openxmlformats.org/officeDocument/2006/relationships/notesSlide" Target="../notesSlides/notesSlide26.xml"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Relationship Id="rId3" Type="http://schemas.openxmlformats.org/officeDocument/2006/relationships/image" Target="../media/image31.png" /><Relationship Id="rId2" Type="http://schemas.openxmlformats.org/officeDocument/2006/relationships/notesSlide" Target="../notesSlides/notesSlide27.xml" /><Relationship Id="rId1" Type="http://schemas.openxmlformats.org/officeDocument/2006/relationships/slideLayout" Target="../slideLayouts/slideLayout3.xml" /></Relationships>
</file>

<file path=ppt/slides/_rels/slide28.xml.rels><?xml version="1.0" encoding="UTF-8" standalone="yes"?>
<Relationships xmlns="http://schemas.openxmlformats.org/package/2006/relationships"><Relationship Id="rId3" Type="http://schemas.openxmlformats.org/officeDocument/2006/relationships/image" Target="../media/image32.png" /><Relationship Id="rId2" Type="http://schemas.openxmlformats.org/officeDocument/2006/relationships/notesSlide" Target="../notesSlides/notesSlide28.xml" /><Relationship Id="rId1" Type="http://schemas.openxmlformats.org/officeDocument/2006/relationships/slideLayout" Target="../slideLayouts/slideLayout3.xml" /></Relationships>
</file>

<file path=ppt/slides/_rels/slide29.xml.rels><?xml version="1.0" encoding="UTF-8" standalone="yes"?>
<Relationships xmlns="http://schemas.openxmlformats.org/package/2006/relationships"><Relationship Id="rId3" Type="http://schemas.openxmlformats.org/officeDocument/2006/relationships/hyperlink" Target="http://fabuloushomesinternationalguyana.com/oasis" TargetMode="External" /><Relationship Id="rId2" Type="http://schemas.openxmlformats.org/officeDocument/2006/relationships/notesSlide" Target="../notesSlides/notesSlide29.xml" /><Relationship Id="rId1" Type="http://schemas.openxmlformats.org/officeDocument/2006/relationships/slideLayout" Target="../slideLayouts/slideLayout2.xml" /></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 /><Relationship Id="rId1" Type="http://schemas.openxmlformats.org/officeDocument/2006/relationships/slideLayout" Target="../slideLayouts/slideLayout2.xml" /></Relationships>
</file>

<file path=ppt/slides/_rels/slide31.xml.rels><?xml version="1.0" encoding="UTF-8" standalone="yes"?>
<Relationships xmlns="http://schemas.openxmlformats.org/package/2006/relationships"><Relationship Id="rId8" Type="http://schemas.openxmlformats.org/officeDocument/2006/relationships/image" Target="../media/image38.png" /><Relationship Id="rId13" Type="http://schemas.openxmlformats.org/officeDocument/2006/relationships/image" Target="../media/image43.png" /><Relationship Id="rId18" Type="http://schemas.openxmlformats.org/officeDocument/2006/relationships/image" Target="../media/image48.png" /><Relationship Id="rId26" Type="http://schemas.openxmlformats.org/officeDocument/2006/relationships/image" Target="../media/image56.png" /><Relationship Id="rId3" Type="http://schemas.openxmlformats.org/officeDocument/2006/relationships/image" Target="../media/image33.png" /><Relationship Id="rId21" Type="http://schemas.openxmlformats.org/officeDocument/2006/relationships/image" Target="../media/image51.png" /><Relationship Id="rId7" Type="http://schemas.openxmlformats.org/officeDocument/2006/relationships/image" Target="../media/image37.png" /><Relationship Id="rId12" Type="http://schemas.openxmlformats.org/officeDocument/2006/relationships/image" Target="../media/image42.png" /><Relationship Id="rId17" Type="http://schemas.openxmlformats.org/officeDocument/2006/relationships/image" Target="../media/image47.png" /><Relationship Id="rId25" Type="http://schemas.openxmlformats.org/officeDocument/2006/relationships/image" Target="../media/image55.png" /><Relationship Id="rId2" Type="http://schemas.openxmlformats.org/officeDocument/2006/relationships/notesSlide" Target="../notesSlides/notesSlide31.xml" /><Relationship Id="rId16" Type="http://schemas.openxmlformats.org/officeDocument/2006/relationships/image" Target="../media/image46.png" /><Relationship Id="rId20" Type="http://schemas.openxmlformats.org/officeDocument/2006/relationships/image" Target="../media/image50.png" /><Relationship Id="rId1" Type="http://schemas.openxmlformats.org/officeDocument/2006/relationships/slideLayout" Target="../slideLayouts/slideLayout2.xml" /><Relationship Id="rId6" Type="http://schemas.openxmlformats.org/officeDocument/2006/relationships/image" Target="../media/image36.png" /><Relationship Id="rId11" Type="http://schemas.openxmlformats.org/officeDocument/2006/relationships/image" Target="../media/image41.png" /><Relationship Id="rId24" Type="http://schemas.openxmlformats.org/officeDocument/2006/relationships/image" Target="../media/image54.png" /><Relationship Id="rId5" Type="http://schemas.openxmlformats.org/officeDocument/2006/relationships/image" Target="../media/image35.png" /><Relationship Id="rId15" Type="http://schemas.openxmlformats.org/officeDocument/2006/relationships/image" Target="../media/image45.png" /><Relationship Id="rId23" Type="http://schemas.openxmlformats.org/officeDocument/2006/relationships/image" Target="../media/image53.png" /><Relationship Id="rId10" Type="http://schemas.openxmlformats.org/officeDocument/2006/relationships/image" Target="../media/image40.png" /><Relationship Id="rId19" Type="http://schemas.openxmlformats.org/officeDocument/2006/relationships/image" Target="../media/image49.png" /><Relationship Id="rId4" Type="http://schemas.openxmlformats.org/officeDocument/2006/relationships/image" Target="../media/image34.png" /><Relationship Id="rId9" Type="http://schemas.openxmlformats.org/officeDocument/2006/relationships/image" Target="../media/image39.png" /><Relationship Id="rId14" Type="http://schemas.openxmlformats.org/officeDocument/2006/relationships/image" Target="../media/image44.png" /><Relationship Id="rId22" Type="http://schemas.openxmlformats.org/officeDocument/2006/relationships/image" Target="../media/image52.png" /></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 /><Relationship Id="rId1" Type="http://schemas.openxmlformats.org/officeDocument/2006/relationships/slideLayout" Target="../slideLayouts/slideLayout2.xml" /></Relationships>
</file>

<file path=ppt/slides/_rels/slide33.xml.rels><?xml version="1.0" encoding="UTF-8" standalone="yes"?>
<Relationships xmlns="http://schemas.openxmlformats.org/package/2006/relationships"><Relationship Id="rId3" Type="http://schemas.openxmlformats.org/officeDocument/2006/relationships/image" Target="../media/image1.png" /><Relationship Id="rId2" Type="http://schemas.openxmlformats.org/officeDocument/2006/relationships/notesSlide" Target="../notesSlides/notesSlide33.xml" /><Relationship Id="rId1" Type="http://schemas.openxmlformats.org/officeDocument/2006/relationships/slideLayout" Target="../slideLayouts/slideLayout1.xml" /><Relationship Id="rId4" Type="http://schemas.openxmlformats.org/officeDocument/2006/relationships/image" Target="../media/image57.png" /></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 /><Relationship Id="rId1" Type="http://schemas.openxmlformats.org/officeDocument/2006/relationships/slideLayout" Target="../slideLayouts/slideLayout2.xml" /></Relationships>
</file>

<file path=ppt/slides/_rels/slide35.xml.rels><?xml version="1.0" encoding="UTF-8" standalone="yes"?>
<Relationships xmlns="http://schemas.openxmlformats.org/package/2006/relationships"><Relationship Id="rId8" Type="http://schemas.openxmlformats.org/officeDocument/2006/relationships/hyperlink" Target="https://youtu.be/R7aySkQqUIo" TargetMode="External" /><Relationship Id="rId3" Type="http://schemas.openxmlformats.org/officeDocument/2006/relationships/hyperlink" Target="http://thecityofavalongy.com/" TargetMode="External" /><Relationship Id="rId7" Type="http://schemas.openxmlformats.org/officeDocument/2006/relationships/hyperlink" Target="https://youtu.be/EK2iJnP2Ohs" TargetMode="External" /><Relationship Id="rId12" Type="http://schemas.openxmlformats.org/officeDocument/2006/relationships/hyperlink" Target="mailto:komunroe10@gmail.com" TargetMode="External" /><Relationship Id="rId2" Type="http://schemas.openxmlformats.org/officeDocument/2006/relationships/notesSlide" Target="../notesSlides/notesSlide35.xml" /><Relationship Id="rId1" Type="http://schemas.openxmlformats.org/officeDocument/2006/relationships/slideLayout" Target="../slideLayouts/slideLayout3.xml" /><Relationship Id="rId6" Type="http://schemas.openxmlformats.org/officeDocument/2006/relationships/hyperlink" Target="http://fabuloushomesinternationalguyana.com/oasis" TargetMode="External" /><Relationship Id="rId11" Type="http://schemas.openxmlformats.org/officeDocument/2006/relationships/hyperlink" Target="mailto:info@fabuloushomesinternational.com" TargetMode="External" /><Relationship Id="rId5" Type="http://schemas.openxmlformats.org/officeDocument/2006/relationships/hyperlink" Target="http://fabuloushomesinternational.com/" TargetMode="External" /><Relationship Id="rId10" Type="http://schemas.openxmlformats.org/officeDocument/2006/relationships/hyperlink" Target="http://guyananationalhousingtrust.com/" TargetMode="External" /><Relationship Id="rId4" Type="http://schemas.openxmlformats.org/officeDocument/2006/relationships/hyperlink" Target="http://fabuloushomesinternationalguyana.com/" TargetMode="External" /><Relationship Id="rId9" Type="http://schemas.openxmlformats.org/officeDocument/2006/relationships/hyperlink" Target="https://youtu.be/R0ApXHfYlcw"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6"/>
        <p:cNvGrpSpPr/>
        <p:nvPr/>
      </p:nvGrpSpPr>
      <p:grpSpPr>
        <a:xfrm>
          <a:off x="0" y="0"/>
          <a:ext cx="0" cy="0"/>
          <a:chOff x="0" y="0"/>
          <a:chExt cx="0" cy="0"/>
        </a:xfrm>
      </p:grpSpPr>
      <p:grpSp>
        <p:nvGrpSpPr>
          <p:cNvPr id="57" name="Google Shape;57;p1"/>
          <p:cNvGrpSpPr/>
          <p:nvPr/>
        </p:nvGrpSpPr>
        <p:grpSpPr>
          <a:xfrm>
            <a:off x="0" y="0"/>
            <a:ext cx="12192000" cy="6857998"/>
            <a:chOff x="0" y="0"/>
            <a:chExt cx="12192000" cy="6857998"/>
          </a:xfrm>
        </p:grpSpPr>
        <p:pic>
          <p:nvPicPr>
            <p:cNvPr id="58" name="Google Shape;58;p1"/>
            <p:cNvPicPr preferRelativeResize="0"/>
            <p:nvPr/>
          </p:nvPicPr>
          <p:blipFill rotWithShape="1">
            <a:blip r:embed="rId3">
              <a:alphaModFix/>
            </a:blip>
            <a:srcRect/>
            <a:stretch/>
          </p:blipFill>
          <p:spPr>
            <a:xfrm>
              <a:off x="0" y="0"/>
              <a:ext cx="12192000" cy="6857998"/>
            </a:xfrm>
            <a:prstGeom prst="rect">
              <a:avLst/>
            </a:prstGeom>
            <a:noFill/>
            <a:ln>
              <a:noFill/>
            </a:ln>
          </p:spPr>
        </p:pic>
        <p:pic>
          <p:nvPicPr>
            <p:cNvPr id="59" name="Google Shape;59;p1"/>
            <p:cNvPicPr preferRelativeResize="0"/>
            <p:nvPr/>
          </p:nvPicPr>
          <p:blipFill rotWithShape="1">
            <a:blip r:embed="rId4">
              <a:alphaModFix/>
            </a:blip>
            <a:srcRect/>
            <a:stretch/>
          </p:blipFill>
          <p:spPr>
            <a:xfrm>
              <a:off x="0" y="0"/>
              <a:ext cx="6204203" cy="6857998"/>
            </a:xfrm>
            <a:prstGeom prst="rect">
              <a:avLst/>
            </a:prstGeom>
            <a:noFill/>
            <a:ln>
              <a:noFill/>
            </a:ln>
          </p:spPr>
        </p:pic>
        <p:sp>
          <p:nvSpPr>
            <p:cNvPr id="60" name="Google Shape;60;p1"/>
            <p:cNvSpPr/>
            <p:nvPr/>
          </p:nvSpPr>
          <p:spPr>
            <a:xfrm>
              <a:off x="2231135" y="5277611"/>
              <a:ext cx="3526790" cy="422275"/>
            </a:xfrm>
            <a:custGeom>
              <a:avLst/>
              <a:gdLst/>
              <a:ahLst/>
              <a:cxnLst/>
              <a:rect l="l" t="t" r="r" b="b"/>
              <a:pathLst>
                <a:path w="3526790" h="422275" extrusionOk="0">
                  <a:moveTo>
                    <a:pt x="3526536" y="0"/>
                  </a:moveTo>
                  <a:lnTo>
                    <a:pt x="0" y="0"/>
                  </a:lnTo>
                  <a:lnTo>
                    <a:pt x="0" y="422147"/>
                  </a:lnTo>
                  <a:lnTo>
                    <a:pt x="3526536" y="422147"/>
                  </a:lnTo>
                  <a:lnTo>
                    <a:pt x="3526536" y="0"/>
                  </a:lnTo>
                  <a:close/>
                </a:path>
              </a:pathLst>
            </a:custGeom>
            <a:solidFill>
              <a:srgbClr val="221F1F">
                <a:alpha val="24705"/>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61" name="Google Shape;61;p1"/>
            <p:cNvSpPr/>
            <p:nvPr/>
          </p:nvSpPr>
          <p:spPr>
            <a:xfrm>
              <a:off x="0" y="1909572"/>
              <a:ext cx="5542915" cy="1051560"/>
            </a:xfrm>
            <a:custGeom>
              <a:avLst/>
              <a:gdLst/>
              <a:ahLst/>
              <a:cxnLst/>
              <a:rect l="l" t="t" r="r" b="b"/>
              <a:pathLst>
                <a:path w="5542915" h="1051560" extrusionOk="0">
                  <a:moveTo>
                    <a:pt x="5542788" y="0"/>
                  </a:moveTo>
                  <a:lnTo>
                    <a:pt x="0" y="0"/>
                  </a:lnTo>
                  <a:lnTo>
                    <a:pt x="0" y="1051560"/>
                  </a:lnTo>
                  <a:lnTo>
                    <a:pt x="5542788" y="1051560"/>
                  </a:lnTo>
                  <a:lnTo>
                    <a:pt x="5542788" y="0"/>
                  </a:lnTo>
                  <a:close/>
                </a:path>
              </a:pathLst>
            </a:custGeom>
            <a:solidFill>
              <a:srgbClr val="585858">
                <a:alpha val="79607"/>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grpSp>
      <p:sp>
        <p:nvSpPr>
          <p:cNvPr id="62" name="Google Shape;62;p1"/>
          <p:cNvSpPr txBox="1">
            <a:spLocks noGrp="1"/>
          </p:cNvSpPr>
          <p:nvPr>
            <p:ph type="title"/>
          </p:nvPr>
        </p:nvSpPr>
        <p:spPr>
          <a:xfrm>
            <a:off x="1491741" y="1987118"/>
            <a:ext cx="3971925" cy="878840"/>
          </a:xfrm>
          <a:prstGeom prst="rect">
            <a:avLst/>
          </a:prstGeom>
          <a:noFill/>
          <a:ln>
            <a:noFill/>
          </a:ln>
        </p:spPr>
        <p:txBody>
          <a:bodyPr spcFirstLastPara="1" wrap="square" lIns="0" tIns="12050" rIns="0" bIns="0" anchor="t" anchorCtr="0">
            <a:spAutoFit/>
          </a:bodyPr>
          <a:lstStyle/>
          <a:p>
            <a:pPr marL="321945" marR="5080" lvl="0" indent="-309880" algn="l" rtl="0">
              <a:lnSpc>
                <a:spcPct val="100000"/>
              </a:lnSpc>
              <a:spcBef>
                <a:spcPts val="0"/>
              </a:spcBef>
              <a:spcAft>
                <a:spcPts val="0"/>
              </a:spcAft>
              <a:buNone/>
            </a:pPr>
            <a:r>
              <a:rPr lang="en-US" sz="2800">
                <a:solidFill>
                  <a:srgbClr val="FFFFFF"/>
                </a:solidFill>
              </a:rPr>
              <a:t>The City of Avalon (GY) Investor Presentation</a:t>
            </a:r>
            <a:endParaRPr sz="280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sp>
        <p:nvSpPr>
          <p:cNvPr id="67" name="Google Shape;67;p2"/>
          <p:cNvSpPr txBox="1">
            <a:spLocks noGrp="1"/>
          </p:cNvSpPr>
          <p:nvPr>
            <p:ph type="title"/>
          </p:nvPr>
        </p:nvSpPr>
        <p:spPr>
          <a:xfrm>
            <a:off x="4068317" y="545337"/>
            <a:ext cx="4851400" cy="635000"/>
          </a:xfrm>
          <a:prstGeom prst="rect">
            <a:avLst/>
          </a:prstGeom>
          <a:noFill/>
          <a:ln>
            <a:noFill/>
          </a:ln>
        </p:spPr>
        <p:txBody>
          <a:bodyPr spcFirstLastPara="1" wrap="square" lIns="0" tIns="12050" rIns="0" bIns="0" anchor="t" anchorCtr="0">
            <a:spAutoFit/>
          </a:bodyPr>
          <a:lstStyle/>
          <a:p>
            <a:pPr marL="12700" lvl="0" indent="0" algn="l" rtl="0">
              <a:lnSpc>
                <a:spcPct val="100000"/>
              </a:lnSpc>
              <a:spcBef>
                <a:spcPts val="0"/>
              </a:spcBef>
              <a:spcAft>
                <a:spcPts val="0"/>
              </a:spcAft>
              <a:buNone/>
            </a:pPr>
            <a:r>
              <a:rPr lang="en-US"/>
              <a:t>Executive Summary</a:t>
            </a:r>
            <a:endParaRPr/>
          </a:p>
        </p:txBody>
      </p:sp>
      <p:sp>
        <p:nvSpPr>
          <p:cNvPr id="68" name="Google Shape;68;p2"/>
          <p:cNvSpPr txBox="1"/>
          <p:nvPr/>
        </p:nvSpPr>
        <p:spPr>
          <a:xfrm>
            <a:off x="1563116" y="1486514"/>
            <a:ext cx="9711055" cy="3244850"/>
          </a:xfrm>
          <a:prstGeom prst="rect">
            <a:avLst/>
          </a:prstGeom>
          <a:noFill/>
          <a:ln>
            <a:noFill/>
          </a:ln>
        </p:spPr>
        <p:txBody>
          <a:bodyPr spcFirstLastPara="1" wrap="square" lIns="0" tIns="12050" rIns="0" bIns="0" anchor="t" anchorCtr="0">
            <a:spAutoFit/>
          </a:bodyPr>
          <a:lstStyle/>
          <a:p>
            <a:pPr marL="12700" marR="5080" lvl="0" indent="0" algn="l" rtl="0">
              <a:lnSpc>
                <a:spcPct val="150000"/>
              </a:lnSpc>
              <a:spcBef>
                <a:spcPts val="0"/>
              </a:spcBef>
              <a:spcAft>
                <a:spcPts val="0"/>
              </a:spcAft>
              <a:buNone/>
            </a:pPr>
            <a:r>
              <a:rPr lang="en-US" sz="2400">
                <a:solidFill>
                  <a:srgbClr val="1185C3"/>
                </a:solidFill>
                <a:latin typeface="Arial"/>
                <a:ea typeface="Arial"/>
                <a:cs typeface="Arial"/>
                <a:sym typeface="Arial"/>
              </a:rPr>
              <a:t>We are seeking equity investment partners for our USD $1,500,000,000 developments stated in this summary.</a:t>
            </a:r>
            <a:endParaRPr sz="2400">
              <a:latin typeface="Arial"/>
              <a:ea typeface="Arial"/>
              <a:cs typeface="Arial"/>
              <a:sym typeface="Arial"/>
            </a:endParaRPr>
          </a:p>
          <a:p>
            <a:pPr marL="469265" lvl="0" indent="-456565" algn="l" rtl="0">
              <a:lnSpc>
                <a:spcPct val="100000"/>
              </a:lnSpc>
              <a:spcBef>
                <a:spcPts val="1570"/>
              </a:spcBef>
              <a:spcAft>
                <a:spcPts val="0"/>
              </a:spcAft>
              <a:buClr>
                <a:srgbClr val="1286C3"/>
              </a:buClr>
              <a:buSzPts val="3450"/>
              <a:buFont typeface="Arial"/>
              <a:buAutoNum type="arabicPeriod"/>
            </a:pPr>
            <a:r>
              <a:rPr lang="en-US" sz="2400">
                <a:solidFill>
                  <a:srgbClr val="1185C3"/>
                </a:solidFill>
                <a:latin typeface="Arial"/>
                <a:ea typeface="Arial"/>
                <a:cs typeface="Arial"/>
                <a:sym typeface="Arial"/>
              </a:rPr>
              <a:t>The City of Avalon</a:t>
            </a:r>
            <a:endParaRPr sz="2400">
              <a:latin typeface="Arial"/>
              <a:ea typeface="Arial"/>
              <a:cs typeface="Arial"/>
              <a:sym typeface="Arial"/>
            </a:endParaRPr>
          </a:p>
          <a:p>
            <a:pPr marL="469265" lvl="0" indent="-456565" algn="l" rtl="0">
              <a:lnSpc>
                <a:spcPct val="100000"/>
              </a:lnSpc>
              <a:spcBef>
                <a:spcPts val="1355"/>
              </a:spcBef>
              <a:spcAft>
                <a:spcPts val="0"/>
              </a:spcAft>
              <a:buClr>
                <a:srgbClr val="1286C3"/>
              </a:buClr>
              <a:buSzPts val="3450"/>
              <a:buFont typeface="Arial"/>
              <a:buAutoNum type="arabicPeriod"/>
            </a:pPr>
            <a:r>
              <a:rPr lang="en-US" sz="2400">
                <a:solidFill>
                  <a:srgbClr val="1185C3"/>
                </a:solidFill>
                <a:latin typeface="Arial"/>
                <a:ea typeface="Arial"/>
                <a:cs typeface="Arial"/>
                <a:sym typeface="Arial"/>
              </a:rPr>
              <a:t>The Oasis 300 Rooms Futuristic Private Island Resort.</a:t>
            </a:r>
            <a:endParaRPr sz="2400">
              <a:latin typeface="Arial"/>
              <a:ea typeface="Arial"/>
              <a:cs typeface="Arial"/>
              <a:sym typeface="Arial"/>
            </a:endParaRPr>
          </a:p>
          <a:p>
            <a:pPr marL="469265" lvl="0" indent="-456565" algn="l" rtl="0">
              <a:lnSpc>
                <a:spcPct val="100000"/>
              </a:lnSpc>
              <a:spcBef>
                <a:spcPts val="1360"/>
              </a:spcBef>
              <a:spcAft>
                <a:spcPts val="0"/>
              </a:spcAft>
              <a:buClr>
                <a:srgbClr val="1286C3"/>
              </a:buClr>
              <a:buSzPts val="3450"/>
              <a:buFont typeface="Arial"/>
              <a:buAutoNum type="arabicPeriod"/>
            </a:pPr>
            <a:r>
              <a:rPr lang="en-US" sz="2400">
                <a:solidFill>
                  <a:srgbClr val="1185C3"/>
                </a:solidFill>
                <a:latin typeface="Arial"/>
                <a:ea typeface="Arial"/>
                <a:cs typeface="Arial"/>
                <a:sym typeface="Arial"/>
              </a:rPr>
              <a:t>The Oasis Country Club Community</a:t>
            </a:r>
            <a:endParaRPr sz="2400">
              <a:latin typeface="Arial"/>
              <a:ea typeface="Arial"/>
              <a:cs typeface="Arial"/>
              <a:sym typeface="Arial"/>
            </a:endParaRPr>
          </a:p>
        </p:txBody>
      </p:sp>
      <p:sp>
        <p:nvSpPr>
          <p:cNvPr id="69" name="Google Shape;69;p2"/>
          <p:cNvSpPr txBox="1"/>
          <p:nvPr/>
        </p:nvSpPr>
        <p:spPr>
          <a:xfrm>
            <a:off x="10515600" y="286511"/>
            <a:ext cx="1416050" cy="368935"/>
          </a:xfrm>
          <a:prstGeom prst="rect">
            <a:avLst/>
          </a:prstGeom>
          <a:solidFill>
            <a:srgbClr val="1185C3"/>
          </a:solidFill>
          <a:ln>
            <a:noFill/>
          </a:ln>
        </p:spPr>
        <p:txBody>
          <a:bodyPr spcFirstLastPara="1" wrap="square" lIns="0" tIns="38725" rIns="0" bIns="0" anchor="t" anchorCtr="0">
            <a:spAutoFit/>
          </a:bodyPr>
          <a:lstStyle/>
          <a:p>
            <a:pPr marL="92710" lvl="0" indent="0" algn="l" rtl="0">
              <a:lnSpc>
                <a:spcPct val="100000"/>
              </a:lnSpc>
              <a:spcBef>
                <a:spcPts val="0"/>
              </a:spcBef>
              <a:spcAft>
                <a:spcPts val="0"/>
              </a:spcAft>
              <a:buNone/>
            </a:pPr>
            <a:r>
              <a:rPr lang="en-US" sz="1800">
                <a:latin typeface="Arial"/>
                <a:ea typeface="Arial"/>
                <a:cs typeface="Arial"/>
                <a:sym typeface="Arial"/>
              </a:rPr>
              <a:t>VERSION 1</a:t>
            </a:r>
            <a:endParaRPr sz="1800">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sp>
        <p:nvSpPr>
          <p:cNvPr id="74" name="Google Shape;74;p3"/>
          <p:cNvSpPr txBox="1">
            <a:spLocks noGrp="1"/>
          </p:cNvSpPr>
          <p:nvPr>
            <p:ph type="title"/>
          </p:nvPr>
        </p:nvSpPr>
        <p:spPr>
          <a:xfrm>
            <a:off x="4068317" y="545337"/>
            <a:ext cx="4851400" cy="635000"/>
          </a:xfrm>
          <a:prstGeom prst="rect">
            <a:avLst/>
          </a:prstGeom>
          <a:noFill/>
          <a:ln>
            <a:noFill/>
          </a:ln>
        </p:spPr>
        <p:txBody>
          <a:bodyPr spcFirstLastPara="1" wrap="square" lIns="0" tIns="12050" rIns="0" bIns="0" anchor="t" anchorCtr="0">
            <a:spAutoFit/>
          </a:bodyPr>
          <a:lstStyle/>
          <a:p>
            <a:pPr marL="12700" lvl="0" indent="0" algn="l" rtl="0">
              <a:lnSpc>
                <a:spcPct val="100000"/>
              </a:lnSpc>
              <a:spcBef>
                <a:spcPts val="0"/>
              </a:spcBef>
              <a:spcAft>
                <a:spcPts val="0"/>
              </a:spcAft>
              <a:buNone/>
            </a:pPr>
            <a:r>
              <a:rPr lang="en-US"/>
              <a:t>Executive Summary</a:t>
            </a:r>
            <a:endParaRPr/>
          </a:p>
        </p:txBody>
      </p:sp>
      <p:sp>
        <p:nvSpPr>
          <p:cNvPr id="75" name="Google Shape;75;p3"/>
          <p:cNvSpPr txBox="1"/>
          <p:nvPr/>
        </p:nvSpPr>
        <p:spPr>
          <a:xfrm>
            <a:off x="1563116" y="1486514"/>
            <a:ext cx="9711055" cy="1122680"/>
          </a:xfrm>
          <a:prstGeom prst="rect">
            <a:avLst/>
          </a:prstGeom>
          <a:noFill/>
          <a:ln>
            <a:noFill/>
          </a:ln>
        </p:spPr>
        <p:txBody>
          <a:bodyPr spcFirstLastPara="1" wrap="square" lIns="0" tIns="12050" rIns="0" bIns="0" anchor="t" anchorCtr="0">
            <a:spAutoFit/>
          </a:bodyPr>
          <a:lstStyle/>
          <a:p>
            <a:pPr marL="12700" marR="5080" lvl="0" indent="0" algn="l" rtl="0">
              <a:lnSpc>
                <a:spcPct val="150000"/>
              </a:lnSpc>
              <a:spcBef>
                <a:spcPts val="0"/>
              </a:spcBef>
              <a:spcAft>
                <a:spcPts val="0"/>
              </a:spcAft>
              <a:buNone/>
            </a:pPr>
            <a:r>
              <a:rPr lang="en-US" sz="2400">
                <a:solidFill>
                  <a:srgbClr val="1185C3"/>
                </a:solidFill>
                <a:latin typeface="Arial"/>
                <a:ea typeface="Arial"/>
                <a:cs typeface="Arial"/>
                <a:sym typeface="Arial"/>
              </a:rPr>
              <a:t>We are seeking equity investment partners for our USD $1,500,000,000 developments stated in this summary.</a:t>
            </a:r>
            <a:endParaRPr sz="2400">
              <a:latin typeface="Arial"/>
              <a:ea typeface="Arial"/>
              <a:cs typeface="Arial"/>
              <a:sym typeface="Arial"/>
            </a:endParaRPr>
          </a:p>
        </p:txBody>
      </p:sp>
      <p:grpSp>
        <p:nvGrpSpPr>
          <p:cNvPr id="76" name="Google Shape;76;p3"/>
          <p:cNvGrpSpPr/>
          <p:nvPr/>
        </p:nvGrpSpPr>
        <p:grpSpPr>
          <a:xfrm>
            <a:off x="1700783" y="3797808"/>
            <a:ext cx="2945130" cy="3060191"/>
            <a:chOff x="1700783" y="3797808"/>
            <a:chExt cx="2945130" cy="3060191"/>
          </a:xfrm>
        </p:grpSpPr>
        <p:pic>
          <p:nvPicPr>
            <p:cNvPr id="77" name="Google Shape;77;p3"/>
            <p:cNvPicPr preferRelativeResize="0"/>
            <p:nvPr/>
          </p:nvPicPr>
          <p:blipFill rotWithShape="1">
            <a:blip r:embed="rId3">
              <a:alphaModFix/>
            </a:blip>
            <a:srcRect/>
            <a:stretch/>
          </p:blipFill>
          <p:spPr>
            <a:xfrm>
              <a:off x="1700783" y="5544308"/>
              <a:ext cx="2945130" cy="1313691"/>
            </a:xfrm>
            <a:prstGeom prst="rect">
              <a:avLst/>
            </a:prstGeom>
            <a:noFill/>
            <a:ln>
              <a:noFill/>
            </a:ln>
          </p:spPr>
        </p:pic>
        <p:pic>
          <p:nvPicPr>
            <p:cNvPr id="78" name="Google Shape;78;p3"/>
            <p:cNvPicPr preferRelativeResize="0"/>
            <p:nvPr/>
          </p:nvPicPr>
          <p:blipFill rotWithShape="1">
            <a:blip r:embed="rId4">
              <a:alphaModFix/>
            </a:blip>
            <a:srcRect/>
            <a:stretch/>
          </p:blipFill>
          <p:spPr>
            <a:xfrm>
              <a:off x="1716023" y="3797808"/>
              <a:ext cx="2916936" cy="1749552"/>
            </a:xfrm>
            <a:prstGeom prst="rect">
              <a:avLst/>
            </a:prstGeom>
            <a:noFill/>
            <a:ln>
              <a:noFill/>
            </a:ln>
          </p:spPr>
        </p:pic>
      </p:grpSp>
      <p:sp>
        <p:nvSpPr>
          <p:cNvPr id="79" name="Google Shape;79;p3"/>
          <p:cNvSpPr txBox="1"/>
          <p:nvPr/>
        </p:nvSpPr>
        <p:spPr>
          <a:xfrm>
            <a:off x="1716023" y="3797808"/>
            <a:ext cx="2917190" cy="1750060"/>
          </a:xfrm>
          <a:prstGeom prst="rect">
            <a:avLst/>
          </a:prstGeom>
          <a:noFill/>
          <a:ln>
            <a:noFill/>
          </a:ln>
        </p:spPr>
        <p:txBody>
          <a:bodyPr spcFirstLastPara="1" wrap="square" lIns="0" tIns="97150" rIns="0" bIns="0" anchor="t" anchorCtr="0">
            <a:spAutoFit/>
          </a:bodyPr>
          <a:lstStyle/>
          <a:p>
            <a:pPr marL="0" lvl="0" indent="0" algn="l" rtl="0">
              <a:lnSpc>
                <a:spcPct val="100000"/>
              </a:lnSpc>
              <a:spcBef>
                <a:spcPts val="0"/>
              </a:spcBef>
              <a:spcAft>
                <a:spcPts val="0"/>
              </a:spcAft>
              <a:buNone/>
            </a:pPr>
            <a:endParaRPr sz="2800">
              <a:latin typeface="Times New Roman"/>
              <a:ea typeface="Times New Roman"/>
              <a:cs typeface="Times New Roman"/>
              <a:sym typeface="Times New Roman"/>
            </a:endParaRPr>
          </a:p>
          <a:p>
            <a:pPr marL="916305" marR="592455" lvl="0" indent="-318770" algn="l" rtl="0">
              <a:lnSpc>
                <a:spcPct val="103571"/>
              </a:lnSpc>
              <a:spcBef>
                <a:spcPts val="0"/>
              </a:spcBef>
              <a:spcAft>
                <a:spcPts val="0"/>
              </a:spcAft>
              <a:buNone/>
            </a:pPr>
            <a:r>
              <a:rPr lang="en-US" sz="2800">
                <a:solidFill>
                  <a:srgbClr val="FFFFFF"/>
                </a:solidFill>
                <a:latin typeface="Arial"/>
                <a:ea typeface="Arial"/>
                <a:cs typeface="Arial"/>
                <a:sym typeface="Arial"/>
              </a:rPr>
              <a:t>The City of Avalon</a:t>
            </a:r>
            <a:endParaRPr sz="2800">
              <a:latin typeface="Arial"/>
              <a:ea typeface="Arial"/>
              <a:cs typeface="Arial"/>
              <a:sym typeface="Arial"/>
            </a:endParaRPr>
          </a:p>
        </p:txBody>
      </p:sp>
      <p:grpSp>
        <p:nvGrpSpPr>
          <p:cNvPr id="80" name="Google Shape;80;p3"/>
          <p:cNvGrpSpPr/>
          <p:nvPr/>
        </p:nvGrpSpPr>
        <p:grpSpPr>
          <a:xfrm>
            <a:off x="4826508" y="3797808"/>
            <a:ext cx="3202686" cy="3060192"/>
            <a:chOff x="4826508" y="3797808"/>
            <a:chExt cx="3202686" cy="3060192"/>
          </a:xfrm>
        </p:grpSpPr>
        <p:pic>
          <p:nvPicPr>
            <p:cNvPr id="81" name="Google Shape;81;p3"/>
            <p:cNvPicPr preferRelativeResize="0"/>
            <p:nvPr/>
          </p:nvPicPr>
          <p:blipFill rotWithShape="1">
            <a:blip r:embed="rId5">
              <a:alphaModFix/>
            </a:blip>
            <a:srcRect/>
            <a:stretch/>
          </p:blipFill>
          <p:spPr>
            <a:xfrm>
              <a:off x="4826508" y="5478782"/>
              <a:ext cx="3202686" cy="1379218"/>
            </a:xfrm>
            <a:prstGeom prst="rect">
              <a:avLst/>
            </a:prstGeom>
            <a:noFill/>
            <a:ln>
              <a:noFill/>
            </a:ln>
          </p:spPr>
        </p:pic>
        <p:pic>
          <p:nvPicPr>
            <p:cNvPr id="82" name="Google Shape;82;p3"/>
            <p:cNvPicPr preferRelativeResize="0"/>
            <p:nvPr/>
          </p:nvPicPr>
          <p:blipFill rotWithShape="1">
            <a:blip r:embed="rId6">
              <a:alphaModFix/>
            </a:blip>
            <a:srcRect/>
            <a:stretch/>
          </p:blipFill>
          <p:spPr>
            <a:xfrm>
              <a:off x="4924044" y="3797808"/>
              <a:ext cx="2915411" cy="1749552"/>
            </a:xfrm>
            <a:prstGeom prst="rect">
              <a:avLst/>
            </a:prstGeom>
            <a:noFill/>
            <a:ln>
              <a:noFill/>
            </a:ln>
          </p:spPr>
        </p:pic>
      </p:grpSp>
      <p:sp>
        <p:nvSpPr>
          <p:cNvPr id="83" name="Google Shape;83;p3"/>
          <p:cNvSpPr txBox="1"/>
          <p:nvPr/>
        </p:nvSpPr>
        <p:spPr>
          <a:xfrm>
            <a:off x="4924044" y="3797808"/>
            <a:ext cx="2915920" cy="1750060"/>
          </a:xfrm>
          <a:prstGeom prst="rect">
            <a:avLst/>
          </a:prstGeom>
          <a:noFill/>
          <a:ln>
            <a:noFill/>
          </a:ln>
        </p:spPr>
        <p:txBody>
          <a:bodyPr spcFirstLastPara="1" wrap="square" lIns="0" tIns="135250" rIns="0" bIns="0" anchor="t" anchorCtr="0">
            <a:spAutoFit/>
          </a:bodyPr>
          <a:lstStyle/>
          <a:p>
            <a:pPr marL="121920" marR="116839" lvl="0" indent="0" algn="ctr" rtl="0">
              <a:lnSpc>
                <a:spcPct val="86300"/>
              </a:lnSpc>
              <a:spcBef>
                <a:spcPts val="0"/>
              </a:spcBef>
              <a:spcAft>
                <a:spcPts val="0"/>
              </a:spcAft>
              <a:buNone/>
            </a:pPr>
            <a:r>
              <a:rPr lang="en-US" sz="2800">
                <a:solidFill>
                  <a:srgbClr val="FFFFFF"/>
                </a:solidFill>
                <a:latin typeface="Arial"/>
                <a:ea typeface="Arial"/>
                <a:cs typeface="Arial"/>
                <a:sym typeface="Arial"/>
              </a:rPr>
              <a:t>The Oasis 300 Rooms Futuristic Private Island Resort.</a:t>
            </a:r>
            <a:endParaRPr sz="2800">
              <a:latin typeface="Arial"/>
              <a:ea typeface="Arial"/>
              <a:cs typeface="Arial"/>
              <a:sym typeface="Arial"/>
            </a:endParaRPr>
          </a:p>
        </p:txBody>
      </p:sp>
      <p:grpSp>
        <p:nvGrpSpPr>
          <p:cNvPr id="84" name="Google Shape;84;p3"/>
          <p:cNvGrpSpPr/>
          <p:nvPr/>
        </p:nvGrpSpPr>
        <p:grpSpPr>
          <a:xfrm>
            <a:off x="8116823" y="3797808"/>
            <a:ext cx="2943605" cy="3060191"/>
            <a:chOff x="8116823" y="3797808"/>
            <a:chExt cx="2943605" cy="3060191"/>
          </a:xfrm>
        </p:grpSpPr>
        <p:pic>
          <p:nvPicPr>
            <p:cNvPr id="85" name="Google Shape;85;p3"/>
            <p:cNvPicPr preferRelativeResize="0"/>
            <p:nvPr/>
          </p:nvPicPr>
          <p:blipFill rotWithShape="1">
            <a:blip r:embed="rId7">
              <a:alphaModFix/>
            </a:blip>
            <a:srcRect/>
            <a:stretch/>
          </p:blipFill>
          <p:spPr>
            <a:xfrm>
              <a:off x="8116823" y="5544308"/>
              <a:ext cx="2943605" cy="1313691"/>
            </a:xfrm>
            <a:prstGeom prst="rect">
              <a:avLst/>
            </a:prstGeom>
            <a:noFill/>
            <a:ln>
              <a:noFill/>
            </a:ln>
          </p:spPr>
        </p:pic>
        <p:pic>
          <p:nvPicPr>
            <p:cNvPr id="86" name="Google Shape;86;p3"/>
            <p:cNvPicPr preferRelativeResize="0"/>
            <p:nvPr/>
          </p:nvPicPr>
          <p:blipFill rotWithShape="1">
            <a:blip r:embed="rId8">
              <a:alphaModFix/>
            </a:blip>
            <a:srcRect/>
            <a:stretch/>
          </p:blipFill>
          <p:spPr>
            <a:xfrm>
              <a:off x="8132063" y="3797808"/>
              <a:ext cx="2915412" cy="1749552"/>
            </a:xfrm>
            <a:prstGeom prst="rect">
              <a:avLst/>
            </a:prstGeom>
            <a:noFill/>
            <a:ln>
              <a:noFill/>
            </a:ln>
          </p:spPr>
        </p:pic>
      </p:grpSp>
      <p:sp>
        <p:nvSpPr>
          <p:cNvPr id="87" name="Google Shape;87;p3"/>
          <p:cNvSpPr txBox="1"/>
          <p:nvPr/>
        </p:nvSpPr>
        <p:spPr>
          <a:xfrm>
            <a:off x="8132064" y="3797808"/>
            <a:ext cx="2915920" cy="1750060"/>
          </a:xfrm>
          <a:prstGeom prst="rect">
            <a:avLst/>
          </a:prstGeom>
          <a:noFill/>
          <a:ln>
            <a:noFill/>
          </a:ln>
        </p:spPr>
        <p:txBody>
          <a:bodyPr spcFirstLastPara="1" wrap="square" lIns="0" tIns="319400" rIns="0" bIns="0" anchor="t" anchorCtr="0">
            <a:spAutoFit/>
          </a:bodyPr>
          <a:lstStyle/>
          <a:p>
            <a:pPr marL="419734" marR="414019" lvl="0" indent="0" algn="ctr" rtl="0">
              <a:lnSpc>
                <a:spcPct val="86300"/>
              </a:lnSpc>
              <a:spcBef>
                <a:spcPts val="0"/>
              </a:spcBef>
              <a:spcAft>
                <a:spcPts val="0"/>
              </a:spcAft>
              <a:buNone/>
            </a:pPr>
            <a:r>
              <a:rPr lang="en-US" sz="2800">
                <a:solidFill>
                  <a:srgbClr val="FFFFFF"/>
                </a:solidFill>
                <a:latin typeface="Arial"/>
                <a:ea typeface="Arial"/>
                <a:cs typeface="Arial"/>
                <a:sym typeface="Arial"/>
              </a:rPr>
              <a:t>The Oasis Country Club Community</a:t>
            </a:r>
            <a:endParaRPr sz="2800">
              <a:latin typeface="Arial"/>
              <a:ea typeface="Arial"/>
              <a:cs typeface="Arial"/>
              <a:sym typeface="Arial"/>
            </a:endParaRPr>
          </a:p>
        </p:txBody>
      </p:sp>
      <p:sp>
        <p:nvSpPr>
          <p:cNvPr id="88" name="Google Shape;88;p3"/>
          <p:cNvSpPr txBox="1"/>
          <p:nvPr/>
        </p:nvSpPr>
        <p:spPr>
          <a:xfrm>
            <a:off x="10515600" y="286511"/>
            <a:ext cx="1416050" cy="368935"/>
          </a:xfrm>
          <a:prstGeom prst="rect">
            <a:avLst/>
          </a:prstGeom>
          <a:solidFill>
            <a:srgbClr val="1185C3"/>
          </a:solidFill>
          <a:ln>
            <a:noFill/>
          </a:ln>
        </p:spPr>
        <p:txBody>
          <a:bodyPr spcFirstLastPara="1" wrap="square" lIns="0" tIns="38725" rIns="0" bIns="0" anchor="t" anchorCtr="0">
            <a:spAutoFit/>
          </a:bodyPr>
          <a:lstStyle/>
          <a:p>
            <a:pPr marL="92710" lvl="0" indent="0" algn="l" rtl="0">
              <a:lnSpc>
                <a:spcPct val="100000"/>
              </a:lnSpc>
              <a:spcBef>
                <a:spcPts val="0"/>
              </a:spcBef>
              <a:spcAft>
                <a:spcPts val="0"/>
              </a:spcAft>
              <a:buNone/>
            </a:pPr>
            <a:r>
              <a:rPr lang="en-US" sz="1800">
                <a:latin typeface="Arial"/>
                <a:ea typeface="Arial"/>
                <a:cs typeface="Arial"/>
                <a:sym typeface="Arial"/>
              </a:rPr>
              <a:t>VERSION 2</a:t>
            </a:r>
            <a:endParaRPr sz="1800">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3" name="Google Shape;93;p4"/>
          <p:cNvSpPr/>
          <p:nvPr/>
        </p:nvSpPr>
        <p:spPr>
          <a:xfrm>
            <a:off x="1484376" y="1528572"/>
            <a:ext cx="10019030" cy="3409315"/>
          </a:xfrm>
          <a:custGeom>
            <a:avLst/>
            <a:gdLst/>
            <a:ahLst/>
            <a:cxnLst/>
            <a:rect l="l" t="t" r="r" b="b"/>
            <a:pathLst>
              <a:path w="10019030" h="3409315" extrusionOk="0">
                <a:moveTo>
                  <a:pt x="0" y="0"/>
                </a:moveTo>
                <a:lnTo>
                  <a:pt x="10018776" y="0"/>
                </a:lnTo>
              </a:path>
              <a:path w="10019030" h="3409315" extrusionOk="0">
                <a:moveTo>
                  <a:pt x="0" y="853439"/>
                </a:moveTo>
                <a:lnTo>
                  <a:pt x="10018776" y="853439"/>
                </a:lnTo>
              </a:path>
              <a:path w="10019030" h="3409315" extrusionOk="0">
                <a:moveTo>
                  <a:pt x="0" y="1705355"/>
                </a:moveTo>
                <a:lnTo>
                  <a:pt x="10018776" y="1705355"/>
                </a:lnTo>
              </a:path>
              <a:path w="10019030" h="3409315" extrusionOk="0">
                <a:moveTo>
                  <a:pt x="0" y="2557272"/>
                </a:moveTo>
                <a:lnTo>
                  <a:pt x="10018776" y="2557272"/>
                </a:lnTo>
              </a:path>
              <a:path w="10019030" h="3409315" extrusionOk="0">
                <a:moveTo>
                  <a:pt x="0" y="3409188"/>
                </a:moveTo>
                <a:lnTo>
                  <a:pt x="10018776" y="3409188"/>
                </a:lnTo>
              </a:path>
            </a:pathLst>
          </a:custGeom>
          <a:noFill/>
          <a:ln w="15225" cap="flat" cmpd="sng">
            <a:solidFill>
              <a:srgbClr val="2FACEB"/>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94" name="Google Shape;94;p4"/>
          <p:cNvSpPr txBox="1">
            <a:spLocks noGrp="1"/>
          </p:cNvSpPr>
          <p:nvPr>
            <p:ph type="title"/>
          </p:nvPr>
        </p:nvSpPr>
        <p:spPr>
          <a:xfrm>
            <a:off x="1873376" y="545337"/>
            <a:ext cx="9238615" cy="635000"/>
          </a:xfrm>
          <a:prstGeom prst="rect">
            <a:avLst/>
          </a:prstGeom>
          <a:noFill/>
          <a:ln>
            <a:noFill/>
          </a:ln>
        </p:spPr>
        <p:txBody>
          <a:bodyPr spcFirstLastPara="1" wrap="square" lIns="0" tIns="12050" rIns="0" bIns="0" anchor="t" anchorCtr="0">
            <a:spAutoFit/>
          </a:bodyPr>
          <a:lstStyle/>
          <a:p>
            <a:pPr marL="2207260" lvl="0" indent="0" algn="l" rtl="0">
              <a:lnSpc>
                <a:spcPct val="100000"/>
              </a:lnSpc>
              <a:spcBef>
                <a:spcPts val="0"/>
              </a:spcBef>
              <a:spcAft>
                <a:spcPts val="0"/>
              </a:spcAft>
              <a:buNone/>
            </a:pPr>
            <a:r>
              <a:rPr lang="en-US"/>
              <a:t>Executive Summary</a:t>
            </a:r>
            <a:endParaRPr/>
          </a:p>
        </p:txBody>
      </p:sp>
      <p:sp>
        <p:nvSpPr>
          <p:cNvPr id="95" name="Google Shape;95;p4"/>
          <p:cNvSpPr txBox="1"/>
          <p:nvPr/>
        </p:nvSpPr>
        <p:spPr>
          <a:xfrm>
            <a:off x="1521333" y="1537461"/>
            <a:ext cx="9905365" cy="3803650"/>
          </a:xfrm>
          <a:prstGeom prst="rect">
            <a:avLst/>
          </a:prstGeom>
          <a:noFill/>
          <a:ln>
            <a:noFill/>
          </a:ln>
        </p:spPr>
        <p:txBody>
          <a:bodyPr spcFirstLastPara="1" wrap="square" lIns="0" tIns="38725" rIns="0" bIns="0" anchor="t" anchorCtr="0">
            <a:spAutoFit/>
          </a:bodyPr>
          <a:lstStyle/>
          <a:p>
            <a:pPr marL="12700" marR="5080" lvl="0" indent="0" algn="l" rtl="0">
              <a:lnSpc>
                <a:spcPct val="86400"/>
              </a:lnSpc>
              <a:spcBef>
                <a:spcPts val="0"/>
              </a:spcBef>
              <a:spcAft>
                <a:spcPts val="0"/>
              </a:spcAft>
              <a:buNone/>
            </a:pPr>
            <a:r>
              <a:rPr lang="en-US" sz="1300">
                <a:latin typeface="Arial"/>
                <a:ea typeface="Arial"/>
                <a:cs typeface="Arial"/>
                <a:sym typeface="Arial"/>
              </a:rPr>
              <a:t>The Republic of Guyana is a country on South America’s North Atlantic coast and is defined by its diverse rainforest. Guyana is the only English-speaking country in the South American continent. It is bordered by the Atlantic Ocean to the north, Venezuela, Brazil and Suriname, west, south and east respectively. Guyana is a culturally diverse country and is a land of six peoples. While it is essentially not part of the traditional Caribbean, it is a founding member of the CARICOM and is the home of the CARICOM Secretariat.</a:t>
            </a:r>
            <a:endParaRPr sz="1300">
              <a:latin typeface="Arial"/>
              <a:ea typeface="Arial"/>
              <a:cs typeface="Arial"/>
              <a:sym typeface="Arial"/>
            </a:endParaRPr>
          </a:p>
          <a:p>
            <a:pPr marL="12700" marR="257809" lvl="0" indent="0" algn="l" rtl="0">
              <a:lnSpc>
                <a:spcPct val="86400"/>
              </a:lnSpc>
              <a:spcBef>
                <a:spcPts val="1325"/>
              </a:spcBef>
              <a:spcAft>
                <a:spcPts val="0"/>
              </a:spcAft>
              <a:buNone/>
            </a:pPr>
            <a:r>
              <a:rPr lang="en-US" sz="1300">
                <a:latin typeface="Arial"/>
                <a:ea typeface="Arial"/>
                <a:cs typeface="Arial"/>
                <a:sym typeface="Arial"/>
              </a:rPr>
              <a:t>Guyana’s economy has stabilised and there is a projection for massive economic growth with its major oil find offshore, since 2015. There has been massive investment in the oil and gas sector and travel to Guyana has increased especially among expats who are seeking to acquire homes here. This coupled with the already existing limitation of the government to provide suitable housing for Guyanese creates a niche market for our Company.</a:t>
            </a:r>
            <a:endParaRPr sz="1300">
              <a:latin typeface="Arial"/>
              <a:ea typeface="Arial"/>
              <a:cs typeface="Arial"/>
              <a:sym typeface="Arial"/>
            </a:endParaRPr>
          </a:p>
          <a:p>
            <a:pPr marL="12700" marR="38100" lvl="0" indent="0" algn="l" rtl="0">
              <a:lnSpc>
                <a:spcPct val="103076"/>
              </a:lnSpc>
              <a:spcBef>
                <a:spcPts val="1335"/>
              </a:spcBef>
              <a:spcAft>
                <a:spcPts val="0"/>
              </a:spcAft>
              <a:buNone/>
            </a:pPr>
            <a:r>
              <a:rPr lang="en-US" sz="1300">
                <a:latin typeface="Arial"/>
                <a:ea typeface="Arial"/>
                <a:cs typeface="Arial"/>
                <a:sym typeface="Arial"/>
              </a:rPr>
              <a:t>Fabulous Homes International has been in the housing development market in Guyana since 2010 and have since expended in excess of USD 3,000,000.00 in its housing projects.</a:t>
            </a:r>
            <a:endParaRPr sz="1300">
              <a:latin typeface="Arial"/>
              <a:ea typeface="Arial"/>
              <a:cs typeface="Arial"/>
              <a:sym typeface="Arial"/>
            </a:endParaRPr>
          </a:p>
          <a:p>
            <a:pPr marL="0" lvl="0" indent="0" algn="l" rtl="0">
              <a:lnSpc>
                <a:spcPct val="100000"/>
              </a:lnSpc>
              <a:spcBef>
                <a:spcPts val="0"/>
              </a:spcBef>
              <a:spcAft>
                <a:spcPts val="0"/>
              </a:spcAft>
              <a:buNone/>
            </a:pPr>
            <a:endParaRPr sz="1300">
              <a:latin typeface="Arial"/>
              <a:ea typeface="Arial"/>
              <a:cs typeface="Arial"/>
              <a:sym typeface="Arial"/>
            </a:endParaRPr>
          </a:p>
          <a:p>
            <a:pPr marL="0" lvl="0" indent="0" algn="l" rtl="0">
              <a:lnSpc>
                <a:spcPct val="100000"/>
              </a:lnSpc>
              <a:spcBef>
                <a:spcPts val="1025"/>
              </a:spcBef>
              <a:spcAft>
                <a:spcPts val="0"/>
              </a:spcAft>
              <a:buNone/>
            </a:pPr>
            <a:endParaRPr sz="1300">
              <a:latin typeface="Arial"/>
              <a:ea typeface="Arial"/>
              <a:cs typeface="Arial"/>
              <a:sym typeface="Arial"/>
            </a:endParaRPr>
          </a:p>
          <a:p>
            <a:pPr marL="12700" marR="9525" lvl="0" indent="0" algn="l" rtl="0">
              <a:lnSpc>
                <a:spcPct val="86400"/>
              </a:lnSpc>
              <a:spcBef>
                <a:spcPts val="0"/>
              </a:spcBef>
              <a:spcAft>
                <a:spcPts val="0"/>
              </a:spcAft>
              <a:buNone/>
            </a:pPr>
            <a:r>
              <a:rPr lang="en-US" sz="1300">
                <a:latin typeface="Arial"/>
                <a:ea typeface="Arial"/>
                <a:cs typeface="Arial"/>
                <a:sym typeface="Arial"/>
              </a:rPr>
              <a:t>The Company's mission is to provide affordable housing for Guyanese of all classes. In this regard, and capitalising on the limitations of the Government, the Company has embarked on several projects and intends to expend USD 1,500,000,000.00 on the development of several housing developments, such as the City of Avalon, The high tiered Golf and Country club community, the Oasis Country club and our futuristic 300 room Private Island Resort community.</a:t>
            </a:r>
            <a:endParaRPr sz="1300">
              <a:latin typeface="Arial"/>
              <a:ea typeface="Arial"/>
              <a:cs typeface="Arial"/>
              <a:sym typeface="Arial"/>
            </a:endParaRPr>
          </a:p>
          <a:p>
            <a:pPr marL="12700" lvl="0" indent="0" algn="l" rtl="0">
              <a:lnSpc>
                <a:spcPct val="111538"/>
              </a:lnSpc>
              <a:spcBef>
                <a:spcPts val="1110"/>
              </a:spcBef>
              <a:spcAft>
                <a:spcPts val="0"/>
              </a:spcAft>
              <a:buNone/>
            </a:pPr>
            <a:r>
              <a:rPr lang="en-US" sz="1300">
                <a:latin typeface="Arial"/>
                <a:ea typeface="Arial"/>
                <a:cs typeface="Arial"/>
                <a:sym typeface="Arial"/>
              </a:rPr>
              <a:t>We are developing each projects infrastructure, roads, drainage, water, electricity, recreational facilities, shopping malls, and homes. All</a:t>
            </a:r>
            <a:endParaRPr sz="1300">
              <a:latin typeface="Arial"/>
              <a:ea typeface="Arial"/>
              <a:cs typeface="Arial"/>
              <a:sym typeface="Arial"/>
            </a:endParaRPr>
          </a:p>
          <a:p>
            <a:pPr marL="12700" lvl="0" indent="0" algn="l" rtl="0">
              <a:lnSpc>
                <a:spcPct val="111538"/>
              </a:lnSpc>
              <a:spcBef>
                <a:spcPts val="0"/>
              </a:spcBef>
              <a:spcAft>
                <a:spcPts val="0"/>
              </a:spcAft>
              <a:buNone/>
            </a:pPr>
            <a:r>
              <a:rPr lang="en-US" sz="1300">
                <a:latin typeface="Arial"/>
                <a:ea typeface="Arial"/>
                <a:cs typeface="Arial"/>
                <a:sym typeface="Arial"/>
              </a:rPr>
              <a:t>these projects will be fully gated with 24 hours security. Propitiatory works for all these projects have began.</a:t>
            </a:r>
            <a:endParaRPr sz="1300">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Google Shape;100;p5"/>
          <p:cNvSpPr/>
          <p:nvPr/>
        </p:nvSpPr>
        <p:spPr>
          <a:xfrm>
            <a:off x="1484376" y="1528572"/>
            <a:ext cx="10019030" cy="0"/>
          </a:xfrm>
          <a:custGeom>
            <a:avLst/>
            <a:gdLst/>
            <a:ahLst/>
            <a:cxnLst/>
            <a:rect l="l" t="t" r="r" b="b"/>
            <a:pathLst>
              <a:path w="10019030" h="120000" extrusionOk="0">
                <a:moveTo>
                  <a:pt x="0" y="0"/>
                </a:moveTo>
                <a:lnTo>
                  <a:pt x="10018776" y="0"/>
                </a:lnTo>
              </a:path>
            </a:pathLst>
          </a:custGeom>
          <a:noFill/>
          <a:ln w="15225" cap="flat" cmpd="sng">
            <a:solidFill>
              <a:srgbClr val="2FACEB"/>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01" name="Google Shape;101;p5"/>
          <p:cNvSpPr txBox="1">
            <a:spLocks noGrp="1"/>
          </p:cNvSpPr>
          <p:nvPr>
            <p:ph type="title"/>
          </p:nvPr>
        </p:nvSpPr>
        <p:spPr>
          <a:xfrm>
            <a:off x="1873376" y="545337"/>
            <a:ext cx="9238615" cy="635000"/>
          </a:xfrm>
          <a:prstGeom prst="rect">
            <a:avLst/>
          </a:prstGeom>
          <a:noFill/>
          <a:ln>
            <a:noFill/>
          </a:ln>
        </p:spPr>
        <p:txBody>
          <a:bodyPr spcFirstLastPara="1" wrap="square" lIns="0" tIns="12050" rIns="0" bIns="0" anchor="t" anchorCtr="0">
            <a:spAutoFit/>
          </a:bodyPr>
          <a:lstStyle/>
          <a:p>
            <a:pPr marL="2207260" lvl="0" indent="0" algn="l" rtl="0">
              <a:lnSpc>
                <a:spcPct val="100000"/>
              </a:lnSpc>
              <a:spcBef>
                <a:spcPts val="0"/>
              </a:spcBef>
              <a:spcAft>
                <a:spcPts val="0"/>
              </a:spcAft>
              <a:buNone/>
            </a:pPr>
            <a:r>
              <a:rPr lang="en-US"/>
              <a:t>Executive Summary</a:t>
            </a:r>
            <a:endParaRPr/>
          </a:p>
        </p:txBody>
      </p:sp>
      <p:sp>
        <p:nvSpPr>
          <p:cNvPr id="102" name="Google Shape;102;p5"/>
          <p:cNvSpPr txBox="1"/>
          <p:nvPr/>
        </p:nvSpPr>
        <p:spPr>
          <a:xfrm>
            <a:off x="1513713" y="1532889"/>
            <a:ext cx="9348470" cy="338455"/>
          </a:xfrm>
          <a:prstGeom prst="rect">
            <a:avLst/>
          </a:prstGeom>
          <a:noFill/>
          <a:ln>
            <a:noFill/>
          </a:ln>
        </p:spPr>
        <p:txBody>
          <a:bodyPr spcFirstLastPara="1" wrap="square" lIns="0" tIns="36825" rIns="0" bIns="0" anchor="t" anchorCtr="0">
            <a:spAutoFit/>
          </a:bodyPr>
          <a:lstStyle/>
          <a:p>
            <a:pPr marL="12700" marR="5080" lvl="0" indent="0" algn="l" rtl="0">
              <a:lnSpc>
                <a:spcPct val="103636"/>
              </a:lnSpc>
              <a:spcBef>
                <a:spcPts val="0"/>
              </a:spcBef>
              <a:spcAft>
                <a:spcPts val="0"/>
              </a:spcAft>
              <a:buNone/>
            </a:pPr>
            <a:r>
              <a:rPr lang="en-US" sz="1100">
                <a:latin typeface="Arial"/>
                <a:ea typeface="Arial"/>
                <a:cs typeface="Arial"/>
                <a:sym typeface="Arial"/>
              </a:rPr>
              <a:t>We are a property development organization which specializes in providing all the requisite services that enable deployment projects to be successfully completed through the medium of designing, construction and management of projects. We offer a “turnkey” method of operation.</a:t>
            </a:r>
            <a:endParaRPr sz="1100">
              <a:latin typeface="Arial"/>
              <a:ea typeface="Arial"/>
              <a:cs typeface="Arial"/>
              <a:sym typeface="Arial"/>
            </a:endParaRPr>
          </a:p>
        </p:txBody>
      </p:sp>
      <p:sp>
        <p:nvSpPr>
          <p:cNvPr id="103" name="Google Shape;103;p5"/>
          <p:cNvSpPr/>
          <p:nvPr/>
        </p:nvSpPr>
        <p:spPr>
          <a:xfrm>
            <a:off x="1484375" y="2382011"/>
            <a:ext cx="10019030" cy="852169"/>
          </a:xfrm>
          <a:custGeom>
            <a:avLst/>
            <a:gdLst/>
            <a:ahLst/>
            <a:cxnLst/>
            <a:rect l="l" t="t" r="r" b="b"/>
            <a:pathLst>
              <a:path w="10019030" h="852169" extrusionOk="0">
                <a:moveTo>
                  <a:pt x="0" y="0"/>
                </a:moveTo>
                <a:lnTo>
                  <a:pt x="10018776" y="0"/>
                </a:lnTo>
              </a:path>
              <a:path w="10019030" h="852169" extrusionOk="0">
                <a:moveTo>
                  <a:pt x="0" y="851915"/>
                </a:moveTo>
                <a:lnTo>
                  <a:pt x="10018776" y="851915"/>
                </a:lnTo>
              </a:path>
            </a:pathLst>
          </a:custGeom>
          <a:noFill/>
          <a:ln w="15225" cap="flat" cmpd="sng">
            <a:solidFill>
              <a:srgbClr val="2FACEB"/>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04" name="Google Shape;104;p5"/>
          <p:cNvSpPr txBox="1"/>
          <p:nvPr/>
        </p:nvSpPr>
        <p:spPr>
          <a:xfrm>
            <a:off x="1513713" y="2385441"/>
            <a:ext cx="9885680" cy="1191260"/>
          </a:xfrm>
          <a:prstGeom prst="rect">
            <a:avLst/>
          </a:prstGeom>
          <a:noFill/>
          <a:ln>
            <a:noFill/>
          </a:ln>
        </p:spPr>
        <p:txBody>
          <a:bodyPr spcFirstLastPara="1" wrap="square" lIns="0" tIns="36825" rIns="0" bIns="0" anchor="t" anchorCtr="0">
            <a:spAutoFit/>
          </a:bodyPr>
          <a:lstStyle/>
          <a:p>
            <a:pPr marL="12700" marR="5080" lvl="0" indent="0" algn="just" rtl="0">
              <a:lnSpc>
                <a:spcPct val="103636"/>
              </a:lnSpc>
              <a:spcBef>
                <a:spcPts val="0"/>
              </a:spcBef>
              <a:spcAft>
                <a:spcPts val="0"/>
              </a:spcAft>
              <a:buNone/>
            </a:pPr>
            <a:r>
              <a:rPr lang="en-US" sz="1100">
                <a:latin typeface="Arial"/>
                <a:ea typeface="Arial"/>
                <a:cs typeface="Arial"/>
                <a:sym typeface="Arial"/>
              </a:rPr>
              <a:t>Our clients‘ objectives are satisfied through a team of highly qualified professionals including project managers, architects, mechanical, electrical, plumbing and civil engineers, management and financial consultants and a wide range of construction support personnel. Fabulous Homes International is therefore equipped to facilitate and manage all phases of each project which we undertake.</a:t>
            </a:r>
            <a:endParaRPr sz="1100">
              <a:latin typeface="Arial"/>
              <a:ea typeface="Arial"/>
              <a:cs typeface="Arial"/>
              <a:sym typeface="Arial"/>
            </a:endParaRPr>
          </a:p>
          <a:p>
            <a:pPr marL="0" lvl="0" indent="0" algn="l" rtl="0">
              <a:lnSpc>
                <a:spcPct val="100000"/>
              </a:lnSpc>
              <a:spcBef>
                <a:spcPts val="0"/>
              </a:spcBef>
              <a:spcAft>
                <a:spcPts val="0"/>
              </a:spcAft>
              <a:buNone/>
            </a:pPr>
            <a:endParaRPr sz="1100">
              <a:latin typeface="Arial"/>
              <a:ea typeface="Arial"/>
              <a:cs typeface="Arial"/>
              <a:sym typeface="Arial"/>
            </a:endParaRPr>
          </a:p>
          <a:p>
            <a:pPr marL="0" lvl="0" indent="0" algn="l" rtl="0">
              <a:lnSpc>
                <a:spcPct val="100000"/>
              </a:lnSpc>
              <a:spcBef>
                <a:spcPts val="765"/>
              </a:spcBef>
              <a:spcAft>
                <a:spcPts val="0"/>
              </a:spcAft>
              <a:buNone/>
            </a:pPr>
            <a:endParaRPr sz="1100">
              <a:latin typeface="Arial"/>
              <a:ea typeface="Arial"/>
              <a:cs typeface="Arial"/>
              <a:sym typeface="Arial"/>
            </a:endParaRPr>
          </a:p>
          <a:p>
            <a:pPr marL="12700" marR="565785" lvl="0" indent="0" algn="l" rtl="0">
              <a:lnSpc>
                <a:spcPct val="103636"/>
              </a:lnSpc>
              <a:spcBef>
                <a:spcPts val="0"/>
              </a:spcBef>
              <a:spcAft>
                <a:spcPts val="0"/>
              </a:spcAft>
              <a:buNone/>
            </a:pPr>
            <a:r>
              <a:rPr lang="en-US" sz="1100">
                <a:latin typeface="Arial"/>
                <a:ea typeface="Arial"/>
                <a:cs typeface="Arial"/>
                <a:sym typeface="Arial"/>
              </a:rPr>
              <a:t>Our network of expertise is structured to provide prompt attention to any specific need thus ensuring that projects are completed on time and within the established budgets.</a:t>
            </a:r>
            <a:endParaRPr sz="1100">
              <a:latin typeface="Arial"/>
              <a:ea typeface="Arial"/>
              <a:cs typeface="Arial"/>
              <a:sym typeface="Arial"/>
            </a:endParaRPr>
          </a:p>
        </p:txBody>
      </p:sp>
      <p:sp>
        <p:nvSpPr>
          <p:cNvPr id="105" name="Google Shape;105;p5"/>
          <p:cNvSpPr/>
          <p:nvPr/>
        </p:nvSpPr>
        <p:spPr>
          <a:xfrm>
            <a:off x="1484375" y="4085844"/>
            <a:ext cx="10019030" cy="852169"/>
          </a:xfrm>
          <a:custGeom>
            <a:avLst/>
            <a:gdLst/>
            <a:ahLst/>
            <a:cxnLst/>
            <a:rect l="l" t="t" r="r" b="b"/>
            <a:pathLst>
              <a:path w="10019030" h="852170" extrusionOk="0">
                <a:moveTo>
                  <a:pt x="0" y="0"/>
                </a:moveTo>
                <a:lnTo>
                  <a:pt x="10018776" y="0"/>
                </a:lnTo>
              </a:path>
              <a:path w="10019030" h="852170" extrusionOk="0">
                <a:moveTo>
                  <a:pt x="0" y="851915"/>
                </a:moveTo>
                <a:lnTo>
                  <a:pt x="10018776" y="851915"/>
                </a:lnTo>
              </a:path>
            </a:pathLst>
          </a:custGeom>
          <a:noFill/>
          <a:ln w="15225" cap="flat" cmpd="sng">
            <a:solidFill>
              <a:srgbClr val="2FACEB"/>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06" name="Google Shape;106;p5"/>
          <p:cNvSpPr txBox="1"/>
          <p:nvPr/>
        </p:nvSpPr>
        <p:spPr>
          <a:xfrm>
            <a:off x="1513713" y="4090542"/>
            <a:ext cx="9870440" cy="1336040"/>
          </a:xfrm>
          <a:prstGeom prst="rect">
            <a:avLst/>
          </a:prstGeom>
          <a:noFill/>
          <a:ln>
            <a:noFill/>
          </a:ln>
        </p:spPr>
        <p:txBody>
          <a:bodyPr spcFirstLastPara="1" wrap="square" lIns="0" tIns="36825" rIns="0" bIns="0" anchor="t" anchorCtr="0">
            <a:spAutoFit/>
          </a:bodyPr>
          <a:lstStyle/>
          <a:p>
            <a:pPr marL="12700" marR="5080" lvl="0" indent="0" algn="l" rtl="0">
              <a:lnSpc>
                <a:spcPct val="103636"/>
              </a:lnSpc>
              <a:spcBef>
                <a:spcPts val="0"/>
              </a:spcBef>
              <a:spcAft>
                <a:spcPts val="0"/>
              </a:spcAft>
              <a:buNone/>
            </a:pPr>
            <a:r>
              <a:rPr lang="en-US" sz="1100">
                <a:latin typeface="Arial"/>
                <a:ea typeface="Arial"/>
                <a:cs typeface="Arial"/>
                <a:sym typeface="Arial"/>
              </a:rPr>
              <a:t>The impetus for providing an array of comprehensive services stem from the demand for architecturally sound and environmentally friendly planned urban communities that are designed specifically for developing countries in the Caribbean and Latin America. The primary objective of Fabulous Homes International is to develop a balance between the existing environmental conditions and the critical urban planning needs for the development of new towns, satellite cities and adequate housing together with the necessary infrastructure for the development of new communities.</a:t>
            </a:r>
            <a:endParaRPr sz="1100">
              <a:latin typeface="Arial"/>
              <a:ea typeface="Arial"/>
              <a:cs typeface="Arial"/>
              <a:sym typeface="Arial"/>
            </a:endParaRPr>
          </a:p>
          <a:p>
            <a:pPr marL="0" lvl="0" indent="0" algn="l" rtl="0">
              <a:lnSpc>
                <a:spcPct val="100000"/>
              </a:lnSpc>
              <a:spcBef>
                <a:spcPts val="875"/>
              </a:spcBef>
              <a:spcAft>
                <a:spcPts val="0"/>
              </a:spcAft>
              <a:buNone/>
            </a:pPr>
            <a:endParaRPr sz="1100">
              <a:latin typeface="Arial"/>
              <a:ea typeface="Arial"/>
              <a:cs typeface="Arial"/>
              <a:sym typeface="Arial"/>
            </a:endParaRPr>
          </a:p>
          <a:p>
            <a:pPr marL="12700" marR="69850" lvl="0" indent="0" algn="l" rtl="0">
              <a:lnSpc>
                <a:spcPct val="86500"/>
              </a:lnSpc>
              <a:spcBef>
                <a:spcPts val="0"/>
              </a:spcBef>
              <a:spcAft>
                <a:spcPts val="0"/>
              </a:spcAft>
              <a:buNone/>
            </a:pPr>
            <a:r>
              <a:rPr lang="en-US" sz="1100">
                <a:latin typeface="Arial"/>
                <a:ea typeface="Arial"/>
                <a:cs typeface="Arial"/>
                <a:sym typeface="Arial"/>
              </a:rPr>
              <a:t>Fabulous Homes International takes great pride in its ability to successfully execute projects with honesty, integrity and a high degree of professionalism and also in its ability to meet and exceed our clients’ expectations. Fabulous Homes International utilizes the professional service of several technical and specialty consultants in the execution of projects. These resources offer a wealth of experiences and have been used in the past on several projects.</a:t>
            </a:r>
            <a:endParaRPr sz="1100">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pic>
        <p:nvPicPr>
          <p:cNvPr id="111" name="Google Shape;111;p6"/>
          <p:cNvPicPr preferRelativeResize="0"/>
          <p:nvPr/>
        </p:nvPicPr>
        <p:blipFill rotWithShape="1">
          <a:blip r:embed="rId3">
            <a:alphaModFix/>
          </a:blip>
          <a:srcRect/>
          <a:stretch/>
        </p:blipFill>
        <p:spPr>
          <a:xfrm>
            <a:off x="1859280" y="2506979"/>
            <a:ext cx="2964180" cy="2976372"/>
          </a:xfrm>
          <a:prstGeom prst="rect">
            <a:avLst/>
          </a:prstGeom>
          <a:noFill/>
          <a:ln>
            <a:noFill/>
          </a:ln>
        </p:spPr>
      </p:pic>
      <p:sp>
        <p:nvSpPr>
          <p:cNvPr id="112" name="Google Shape;112;p6"/>
          <p:cNvSpPr txBox="1">
            <a:spLocks noGrp="1"/>
          </p:cNvSpPr>
          <p:nvPr>
            <p:ph type="title"/>
          </p:nvPr>
        </p:nvSpPr>
        <p:spPr>
          <a:xfrm>
            <a:off x="3541521" y="481406"/>
            <a:ext cx="8096884" cy="1550670"/>
          </a:xfrm>
          <a:prstGeom prst="rect">
            <a:avLst/>
          </a:prstGeom>
          <a:noFill/>
          <a:ln>
            <a:noFill/>
          </a:ln>
        </p:spPr>
        <p:txBody>
          <a:bodyPr spcFirstLastPara="1" wrap="square" lIns="0" tIns="12700" rIns="0" bIns="0" anchor="t" anchorCtr="0">
            <a:spAutoFit/>
          </a:bodyPr>
          <a:lstStyle/>
          <a:p>
            <a:pPr marL="12700" marR="5080" lvl="0" indent="3802379" algn="r" rtl="0">
              <a:lnSpc>
                <a:spcPct val="100000"/>
              </a:lnSpc>
              <a:spcBef>
                <a:spcPts val="0"/>
              </a:spcBef>
              <a:spcAft>
                <a:spcPts val="0"/>
              </a:spcAft>
              <a:buNone/>
            </a:pPr>
            <a:r>
              <a:rPr lang="en-US" sz="3600"/>
              <a:t>Dr. Karis O. Munroe </a:t>
            </a:r>
            <a:r>
              <a:rPr lang="en-US" sz="3200">
                <a:solidFill>
                  <a:srgbClr val="1185C3"/>
                </a:solidFill>
              </a:rPr>
              <a:t>President &amp; CEO of Fabulous Homes International Group Of Companies (1 of 2)</a:t>
            </a:r>
            <a:endParaRPr sz="3200"/>
          </a:p>
        </p:txBody>
      </p:sp>
      <p:sp>
        <p:nvSpPr>
          <p:cNvPr id="113" name="Google Shape;113;p6"/>
          <p:cNvSpPr txBox="1"/>
          <p:nvPr/>
        </p:nvSpPr>
        <p:spPr>
          <a:xfrm>
            <a:off x="5318505" y="2266645"/>
            <a:ext cx="6322060" cy="3989704"/>
          </a:xfrm>
          <a:prstGeom prst="rect">
            <a:avLst/>
          </a:prstGeom>
          <a:noFill/>
          <a:ln>
            <a:noFill/>
          </a:ln>
        </p:spPr>
        <p:txBody>
          <a:bodyPr spcFirstLastPara="1" wrap="square" lIns="0" tIns="13325" rIns="0" bIns="0" anchor="t" anchorCtr="0">
            <a:spAutoFit/>
          </a:bodyPr>
          <a:lstStyle/>
          <a:p>
            <a:pPr marL="12700" marR="5080" lvl="0" indent="0" algn="just" rtl="0">
              <a:lnSpc>
                <a:spcPct val="100000"/>
              </a:lnSpc>
              <a:spcBef>
                <a:spcPts val="0"/>
              </a:spcBef>
              <a:spcAft>
                <a:spcPts val="0"/>
              </a:spcAft>
              <a:buNone/>
            </a:pPr>
            <a:r>
              <a:rPr lang="en-US" sz="2000">
                <a:solidFill>
                  <a:srgbClr val="0A5882"/>
                </a:solidFill>
                <a:latin typeface="Arial"/>
                <a:ea typeface="Arial"/>
                <a:cs typeface="Arial"/>
                <a:sym typeface="Arial"/>
              </a:rPr>
              <a:t>Dr. Karis Munroe, also known as the “Caribbean Queen of Real Estate, is Queen of bootstrapping to millions. An innovative and cutting-edge leader, Founder and CEO of   multinational   corporations,   Fabulous   homes International   Group   of   companies.   A  diversified investment group in Guyana South America, with one of the fastest growing luxury real estate brokerages with a virtual presence  in  49  territories  across  Guyana, the Caribbean,  and  the  Latin  American  region,  currently number six in the region, plus the developer of the pre- developing City of Avalon in Guyana South America. She  is  relentless  in  all  of  her  pursuits  and  is  most recognized for her fortitude and resilience.</a:t>
            </a:r>
            <a:endParaRPr sz="2000">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p7"/>
          <p:cNvSpPr txBox="1">
            <a:spLocks noGrp="1"/>
          </p:cNvSpPr>
          <p:nvPr>
            <p:ph type="title"/>
          </p:nvPr>
        </p:nvSpPr>
        <p:spPr>
          <a:xfrm>
            <a:off x="3541267" y="481406"/>
            <a:ext cx="8096884" cy="1550670"/>
          </a:xfrm>
          <a:prstGeom prst="rect">
            <a:avLst/>
          </a:prstGeom>
          <a:noFill/>
          <a:ln>
            <a:noFill/>
          </a:ln>
        </p:spPr>
        <p:txBody>
          <a:bodyPr spcFirstLastPara="1" wrap="square" lIns="0" tIns="12700" rIns="0" bIns="0" anchor="t" anchorCtr="0">
            <a:spAutoFit/>
          </a:bodyPr>
          <a:lstStyle/>
          <a:p>
            <a:pPr marL="12700" marR="5080" lvl="0" indent="3803015" algn="r" rtl="0">
              <a:lnSpc>
                <a:spcPct val="100000"/>
              </a:lnSpc>
              <a:spcBef>
                <a:spcPts val="0"/>
              </a:spcBef>
              <a:spcAft>
                <a:spcPts val="0"/>
              </a:spcAft>
              <a:buNone/>
            </a:pPr>
            <a:r>
              <a:rPr lang="en-US" sz="3600"/>
              <a:t>Dr. Karis O. Munroe </a:t>
            </a:r>
            <a:r>
              <a:rPr lang="en-US" sz="3200">
                <a:solidFill>
                  <a:srgbClr val="1185C3"/>
                </a:solidFill>
              </a:rPr>
              <a:t>President &amp; CEO of Fabulous Homes International Group Of Companies (2 of 2)</a:t>
            </a:r>
            <a:endParaRPr sz="3200"/>
          </a:p>
        </p:txBody>
      </p:sp>
      <p:sp>
        <p:nvSpPr>
          <p:cNvPr id="119" name="Google Shape;119;p7"/>
          <p:cNvSpPr txBox="1"/>
          <p:nvPr/>
        </p:nvSpPr>
        <p:spPr>
          <a:xfrm>
            <a:off x="1937766" y="2266645"/>
            <a:ext cx="9702165" cy="3684904"/>
          </a:xfrm>
          <a:prstGeom prst="rect">
            <a:avLst/>
          </a:prstGeom>
          <a:noFill/>
          <a:ln>
            <a:noFill/>
          </a:ln>
        </p:spPr>
        <p:txBody>
          <a:bodyPr spcFirstLastPara="1" wrap="square" lIns="0" tIns="13325" rIns="0" bIns="0" anchor="t" anchorCtr="0">
            <a:spAutoFit/>
          </a:bodyPr>
          <a:lstStyle/>
          <a:p>
            <a:pPr marL="12700" marR="5080" lvl="0" indent="0" algn="just" rtl="0">
              <a:lnSpc>
                <a:spcPct val="100000"/>
              </a:lnSpc>
              <a:spcBef>
                <a:spcPts val="0"/>
              </a:spcBef>
              <a:spcAft>
                <a:spcPts val="0"/>
              </a:spcAft>
              <a:buNone/>
            </a:pPr>
            <a:r>
              <a:rPr lang="en-US" sz="2000">
                <a:solidFill>
                  <a:srgbClr val="0A5882"/>
                </a:solidFill>
                <a:latin typeface="Arial"/>
                <a:ea typeface="Arial"/>
                <a:cs typeface="Arial"/>
                <a:sym typeface="Arial"/>
              </a:rPr>
              <a:t>Over the last twenty years, Dr. Munroe and her team have sold over 3,000 properties in the United States, Caribbean, and South American markets as a premier resource on  global  real  estate  trends.  Through  a  four-year  extensive  feasibility  study,  Dr. Munroe and her team created a solution to make homeownership affordable and accessible  for  all.  By  taking  the  once  complicated  homeownership  process  and simplifying it through the #Project5000 platform, Dr. Munroe has positioned herself as a leader in real estate development and innovative alternative financing techniques. As one of the largest black-owned real estate developers in the Caribbean &amp; Latin American region, her company, Fabulous Homes International is headquartered in Guyana, South America and manages operations across 49 territories virtually. Dr. Munroe is an active member of several trade associations as well as the founder of the Caribbean Association of Real Estate Professionals.</a:t>
            </a:r>
            <a:endParaRPr sz="2000">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Google Shape;124;p8"/>
          <p:cNvSpPr txBox="1">
            <a:spLocks noGrp="1"/>
          </p:cNvSpPr>
          <p:nvPr>
            <p:ph type="title"/>
          </p:nvPr>
        </p:nvSpPr>
        <p:spPr>
          <a:xfrm>
            <a:off x="4906517" y="545337"/>
            <a:ext cx="3176270" cy="635000"/>
          </a:xfrm>
          <a:prstGeom prst="rect">
            <a:avLst/>
          </a:prstGeom>
          <a:noFill/>
          <a:ln>
            <a:noFill/>
          </a:ln>
        </p:spPr>
        <p:txBody>
          <a:bodyPr spcFirstLastPara="1" wrap="square" lIns="0" tIns="12050" rIns="0" bIns="0" anchor="t" anchorCtr="0">
            <a:spAutoFit/>
          </a:bodyPr>
          <a:lstStyle/>
          <a:p>
            <a:pPr marL="12700" lvl="0" indent="0" algn="l" rtl="0">
              <a:lnSpc>
                <a:spcPct val="100000"/>
              </a:lnSpc>
              <a:spcBef>
                <a:spcPts val="0"/>
              </a:spcBef>
              <a:spcAft>
                <a:spcPts val="0"/>
              </a:spcAft>
              <a:buNone/>
            </a:pPr>
            <a:r>
              <a:rPr lang="en-US"/>
              <a:t>Project Team</a:t>
            </a:r>
            <a:endParaRPr/>
          </a:p>
        </p:txBody>
      </p:sp>
      <p:sp>
        <p:nvSpPr>
          <p:cNvPr id="125" name="Google Shape;125;p8"/>
          <p:cNvSpPr txBox="1"/>
          <p:nvPr/>
        </p:nvSpPr>
        <p:spPr>
          <a:xfrm>
            <a:off x="3035807" y="1775460"/>
            <a:ext cx="2161540" cy="1297305"/>
          </a:xfrm>
          <a:prstGeom prst="rect">
            <a:avLst/>
          </a:prstGeom>
          <a:solidFill>
            <a:srgbClr val="2FACEB"/>
          </a:solidFill>
          <a:ln w="15225" cap="flat" cmpd="sng">
            <a:solidFill>
              <a:srgbClr val="FFFFFF"/>
            </a:solidFill>
            <a:prstDash val="solid"/>
            <a:round/>
            <a:headEnd type="none" w="sm" len="sm"/>
            <a:tailEnd type="none" w="sm" len="sm"/>
          </a:ln>
        </p:spPr>
        <p:txBody>
          <a:bodyPr spcFirstLastPara="1" wrap="square" lIns="0" tIns="33650" rIns="0" bIns="0" anchor="t" anchorCtr="0">
            <a:spAutoFit/>
          </a:bodyPr>
          <a:lstStyle/>
          <a:p>
            <a:pPr marL="80010" lvl="0" indent="0" algn="l" rtl="0">
              <a:lnSpc>
                <a:spcPct val="100000"/>
              </a:lnSpc>
              <a:spcBef>
                <a:spcPts val="0"/>
              </a:spcBef>
              <a:spcAft>
                <a:spcPts val="0"/>
              </a:spcAft>
              <a:buNone/>
            </a:pPr>
            <a:r>
              <a:rPr lang="en-US" sz="2100">
                <a:solidFill>
                  <a:srgbClr val="FFFFFF"/>
                </a:solidFill>
                <a:latin typeface="Arial"/>
                <a:ea typeface="Arial"/>
                <a:cs typeface="Arial"/>
                <a:sym typeface="Arial"/>
              </a:rPr>
              <a:t>Dr. Karis Munroe</a:t>
            </a:r>
            <a:endParaRPr sz="2100">
              <a:latin typeface="Arial"/>
              <a:ea typeface="Arial"/>
              <a:cs typeface="Arial"/>
              <a:sym typeface="Arial"/>
            </a:endParaRPr>
          </a:p>
          <a:p>
            <a:pPr marL="252095" marR="702945" lvl="0" indent="-172720" algn="l" rtl="0">
              <a:lnSpc>
                <a:spcPct val="103750"/>
              </a:lnSpc>
              <a:spcBef>
                <a:spcPts val="860"/>
              </a:spcBef>
              <a:spcAft>
                <a:spcPts val="0"/>
              </a:spcAft>
              <a:buClr>
                <a:srgbClr val="FFFFFF"/>
              </a:buClr>
              <a:buSzPts val="1600"/>
              <a:buFont typeface="Arial"/>
              <a:buChar char="•"/>
            </a:pPr>
            <a:r>
              <a:rPr lang="en-US" sz="1600">
                <a:solidFill>
                  <a:srgbClr val="FFFFFF"/>
                </a:solidFill>
                <a:latin typeface="Arial"/>
                <a:ea typeface="Arial"/>
                <a:cs typeface="Arial"/>
                <a:sym typeface="Arial"/>
              </a:rPr>
              <a:t>Real Estate Development</a:t>
            </a:r>
            <a:endParaRPr sz="1600">
              <a:latin typeface="Arial"/>
              <a:ea typeface="Arial"/>
              <a:cs typeface="Arial"/>
              <a:sym typeface="Arial"/>
            </a:endParaRPr>
          </a:p>
        </p:txBody>
      </p:sp>
      <p:sp>
        <p:nvSpPr>
          <p:cNvPr id="126" name="Google Shape;126;p8"/>
          <p:cNvSpPr txBox="1"/>
          <p:nvPr/>
        </p:nvSpPr>
        <p:spPr>
          <a:xfrm>
            <a:off x="5413247" y="1775460"/>
            <a:ext cx="2161540" cy="1297305"/>
          </a:xfrm>
          <a:prstGeom prst="rect">
            <a:avLst/>
          </a:prstGeom>
          <a:solidFill>
            <a:srgbClr val="2FACEB"/>
          </a:solidFill>
          <a:ln w="15225" cap="flat" cmpd="sng">
            <a:solidFill>
              <a:srgbClr val="FFFFFF"/>
            </a:solidFill>
            <a:prstDash val="solid"/>
            <a:round/>
            <a:headEnd type="none" w="sm" len="sm"/>
            <a:tailEnd type="none" w="sm" len="sm"/>
          </a:ln>
        </p:spPr>
        <p:txBody>
          <a:bodyPr spcFirstLastPara="1" wrap="square" lIns="0" tIns="33650" rIns="0" bIns="0" anchor="t" anchorCtr="0">
            <a:spAutoFit/>
          </a:bodyPr>
          <a:lstStyle/>
          <a:p>
            <a:pPr marL="80010" lvl="0" indent="0" algn="l" rtl="0">
              <a:lnSpc>
                <a:spcPct val="111904"/>
              </a:lnSpc>
              <a:spcBef>
                <a:spcPts val="0"/>
              </a:spcBef>
              <a:spcAft>
                <a:spcPts val="0"/>
              </a:spcAft>
              <a:buNone/>
            </a:pPr>
            <a:r>
              <a:rPr lang="en-US" sz="2100">
                <a:solidFill>
                  <a:srgbClr val="FFFFFF"/>
                </a:solidFill>
                <a:latin typeface="Arial"/>
                <a:ea typeface="Arial"/>
                <a:cs typeface="Arial"/>
                <a:sym typeface="Arial"/>
              </a:rPr>
              <a:t>Allison</a:t>
            </a:r>
            <a:endParaRPr sz="2100">
              <a:latin typeface="Arial"/>
              <a:ea typeface="Arial"/>
              <a:cs typeface="Arial"/>
              <a:sym typeface="Arial"/>
            </a:endParaRPr>
          </a:p>
          <a:p>
            <a:pPr marL="80010" lvl="0" indent="0" algn="l" rtl="0">
              <a:lnSpc>
                <a:spcPct val="111666"/>
              </a:lnSpc>
              <a:spcBef>
                <a:spcPts val="0"/>
              </a:spcBef>
              <a:spcAft>
                <a:spcPts val="0"/>
              </a:spcAft>
              <a:buNone/>
            </a:pPr>
            <a:r>
              <a:rPr lang="en-US" sz="2100">
                <a:solidFill>
                  <a:srgbClr val="FFFFFF"/>
                </a:solidFill>
                <a:latin typeface="Arial"/>
                <a:ea typeface="Arial"/>
                <a:cs typeface="Arial"/>
                <a:sym typeface="Arial"/>
              </a:rPr>
              <a:t>Collymore</a:t>
            </a:r>
            <a:endParaRPr sz="2100">
              <a:latin typeface="Arial"/>
              <a:ea typeface="Arial"/>
              <a:cs typeface="Arial"/>
              <a:sym typeface="Arial"/>
            </a:endParaRPr>
          </a:p>
          <a:p>
            <a:pPr marL="252095" marR="772160" lvl="0" indent="-172720" algn="l" rtl="0">
              <a:lnSpc>
                <a:spcPct val="103750"/>
              </a:lnSpc>
              <a:spcBef>
                <a:spcPts val="855"/>
              </a:spcBef>
              <a:spcAft>
                <a:spcPts val="0"/>
              </a:spcAft>
              <a:buClr>
                <a:srgbClr val="FFFFFF"/>
              </a:buClr>
              <a:buSzPts val="1600"/>
              <a:buFont typeface="Arial"/>
              <a:buChar char="•"/>
            </a:pPr>
            <a:r>
              <a:rPr lang="en-US" sz="1600">
                <a:solidFill>
                  <a:srgbClr val="FFFFFF"/>
                </a:solidFill>
                <a:latin typeface="Arial"/>
                <a:ea typeface="Arial"/>
                <a:cs typeface="Arial"/>
                <a:sym typeface="Arial"/>
              </a:rPr>
              <a:t>Architectural Engineering</a:t>
            </a:r>
            <a:endParaRPr sz="1600">
              <a:latin typeface="Arial"/>
              <a:ea typeface="Arial"/>
              <a:cs typeface="Arial"/>
              <a:sym typeface="Arial"/>
            </a:endParaRPr>
          </a:p>
        </p:txBody>
      </p:sp>
      <p:sp>
        <p:nvSpPr>
          <p:cNvPr id="127" name="Google Shape;127;p8"/>
          <p:cNvSpPr txBox="1"/>
          <p:nvPr/>
        </p:nvSpPr>
        <p:spPr>
          <a:xfrm>
            <a:off x="7790688" y="1775460"/>
            <a:ext cx="2161540" cy="1297305"/>
          </a:xfrm>
          <a:prstGeom prst="rect">
            <a:avLst/>
          </a:prstGeom>
          <a:solidFill>
            <a:srgbClr val="2FACEB"/>
          </a:solidFill>
          <a:ln w="15225" cap="flat" cmpd="sng">
            <a:solidFill>
              <a:srgbClr val="FFFFFF"/>
            </a:solidFill>
            <a:prstDash val="solid"/>
            <a:round/>
            <a:headEnd type="none" w="sm" len="sm"/>
            <a:tailEnd type="none" w="sm" len="sm"/>
          </a:ln>
        </p:spPr>
        <p:txBody>
          <a:bodyPr spcFirstLastPara="1" wrap="square" lIns="0" tIns="33650" rIns="0" bIns="0" anchor="t" anchorCtr="0">
            <a:spAutoFit/>
          </a:bodyPr>
          <a:lstStyle/>
          <a:p>
            <a:pPr marL="80645" lvl="0" indent="0" algn="l" rtl="0">
              <a:lnSpc>
                <a:spcPct val="111904"/>
              </a:lnSpc>
              <a:spcBef>
                <a:spcPts val="0"/>
              </a:spcBef>
              <a:spcAft>
                <a:spcPts val="0"/>
              </a:spcAft>
              <a:buNone/>
            </a:pPr>
            <a:r>
              <a:rPr lang="en-US" sz="2100">
                <a:solidFill>
                  <a:srgbClr val="FFFFFF"/>
                </a:solidFill>
                <a:latin typeface="Arial"/>
                <a:ea typeface="Arial"/>
                <a:cs typeface="Arial"/>
                <a:sym typeface="Arial"/>
              </a:rPr>
              <a:t>Sherwin</a:t>
            </a:r>
            <a:endParaRPr sz="2100">
              <a:latin typeface="Arial"/>
              <a:ea typeface="Arial"/>
              <a:cs typeface="Arial"/>
              <a:sym typeface="Arial"/>
            </a:endParaRPr>
          </a:p>
          <a:p>
            <a:pPr marL="80645" lvl="0" indent="0" algn="l" rtl="0">
              <a:lnSpc>
                <a:spcPct val="111666"/>
              </a:lnSpc>
              <a:spcBef>
                <a:spcPts val="0"/>
              </a:spcBef>
              <a:spcAft>
                <a:spcPts val="0"/>
              </a:spcAft>
              <a:buNone/>
            </a:pPr>
            <a:r>
              <a:rPr lang="en-US" sz="2100">
                <a:solidFill>
                  <a:srgbClr val="FFFFFF"/>
                </a:solidFill>
                <a:latin typeface="Arial"/>
                <a:ea typeface="Arial"/>
                <a:cs typeface="Arial"/>
                <a:sym typeface="Arial"/>
              </a:rPr>
              <a:t>Benjamin</a:t>
            </a:r>
            <a:endParaRPr sz="2100">
              <a:latin typeface="Arial"/>
              <a:ea typeface="Arial"/>
              <a:cs typeface="Arial"/>
              <a:sym typeface="Arial"/>
            </a:endParaRPr>
          </a:p>
          <a:p>
            <a:pPr marL="253365" lvl="0" indent="-172720" algn="l" rtl="0">
              <a:lnSpc>
                <a:spcPct val="100000"/>
              </a:lnSpc>
              <a:spcBef>
                <a:spcPts val="585"/>
              </a:spcBef>
              <a:spcAft>
                <a:spcPts val="0"/>
              </a:spcAft>
              <a:buClr>
                <a:srgbClr val="FFFFFF"/>
              </a:buClr>
              <a:buSzPts val="1600"/>
              <a:buFont typeface="Arial"/>
              <a:buChar char="•"/>
            </a:pPr>
            <a:r>
              <a:rPr lang="en-US" sz="1600">
                <a:solidFill>
                  <a:srgbClr val="FFFFFF"/>
                </a:solidFill>
                <a:latin typeface="Arial"/>
                <a:ea typeface="Arial"/>
                <a:cs typeface="Arial"/>
                <a:sym typeface="Arial"/>
              </a:rPr>
              <a:t>Corporate Law</a:t>
            </a:r>
            <a:endParaRPr sz="1600">
              <a:latin typeface="Arial"/>
              <a:ea typeface="Arial"/>
              <a:cs typeface="Arial"/>
              <a:sym typeface="Arial"/>
            </a:endParaRPr>
          </a:p>
        </p:txBody>
      </p:sp>
      <p:sp>
        <p:nvSpPr>
          <p:cNvPr id="128" name="Google Shape;128;p8"/>
          <p:cNvSpPr txBox="1"/>
          <p:nvPr/>
        </p:nvSpPr>
        <p:spPr>
          <a:xfrm>
            <a:off x="3035807" y="3288791"/>
            <a:ext cx="2161540" cy="1297305"/>
          </a:xfrm>
          <a:prstGeom prst="rect">
            <a:avLst/>
          </a:prstGeom>
          <a:solidFill>
            <a:srgbClr val="2FACEB"/>
          </a:solidFill>
          <a:ln w="15225" cap="flat" cmpd="sng">
            <a:solidFill>
              <a:srgbClr val="FFFFFF"/>
            </a:solidFill>
            <a:prstDash val="solid"/>
            <a:round/>
            <a:headEnd type="none" w="sm" len="sm"/>
            <a:tailEnd type="none" w="sm" len="sm"/>
          </a:ln>
        </p:spPr>
        <p:txBody>
          <a:bodyPr spcFirstLastPara="1" wrap="square" lIns="0" tIns="33650" rIns="0" bIns="0" anchor="t" anchorCtr="0">
            <a:spAutoFit/>
          </a:bodyPr>
          <a:lstStyle/>
          <a:p>
            <a:pPr marL="80010" lvl="0" indent="0" algn="l" rtl="0">
              <a:lnSpc>
                <a:spcPct val="100000"/>
              </a:lnSpc>
              <a:spcBef>
                <a:spcPts val="0"/>
              </a:spcBef>
              <a:spcAft>
                <a:spcPts val="0"/>
              </a:spcAft>
              <a:buNone/>
            </a:pPr>
            <a:r>
              <a:rPr lang="en-US" sz="2100">
                <a:solidFill>
                  <a:srgbClr val="FFFFFF"/>
                </a:solidFill>
                <a:latin typeface="Arial"/>
                <a:ea typeface="Arial"/>
                <a:cs typeface="Arial"/>
                <a:sym typeface="Arial"/>
              </a:rPr>
              <a:t>Olsen Munroe</a:t>
            </a:r>
            <a:endParaRPr sz="2100">
              <a:latin typeface="Arial"/>
              <a:ea typeface="Arial"/>
              <a:cs typeface="Arial"/>
              <a:sym typeface="Arial"/>
            </a:endParaRPr>
          </a:p>
          <a:p>
            <a:pPr marL="252729" lvl="0" indent="-172720" algn="l" rtl="0">
              <a:lnSpc>
                <a:spcPct val="111812"/>
              </a:lnSpc>
              <a:spcBef>
                <a:spcPts val="585"/>
              </a:spcBef>
              <a:spcAft>
                <a:spcPts val="0"/>
              </a:spcAft>
              <a:buClr>
                <a:srgbClr val="FFFFFF"/>
              </a:buClr>
              <a:buSzPts val="1600"/>
              <a:buFont typeface="Arial"/>
              <a:buChar char="•"/>
            </a:pPr>
            <a:r>
              <a:rPr lang="en-US" sz="1600">
                <a:solidFill>
                  <a:srgbClr val="FFFFFF"/>
                </a:solidFill>
                <a:latin typeface="Arial"/>
                <a:ea typeface="Arial"/>
                <a:cs typeface="Arial"/>
                <a:sym typeface="Arial"/>
              </a:rPr>
              <a:t>Operation Project</a:t>
            </a:r>
            <a:endParaRPr sz="1600">
              <a:latin typeface="Arial"/>
              <a:ea typeface="Arial"/>
              <a:cs typeface="Arial"/>
              <a:sym typeface="Arial"/>
            </a:endParaRPr>
          </a:p>
          <a:p>
            <a:pPr marL="252095" lvl="0" indent="0" algn="l" rtl="0">
              <a:lnSpc>
                <a:spcPct val="111812"/>
              </a:lnSpc>
              <a:spcBef>
                <a:spcPts val="0"/>
              </a:spcBef>
              <a:spcAft>
                <a:spcPts val="0"/>
              </a:spcAft>
              <a:buNone/>
            </a:pPr>
            <a:r>
              <a:rPr lang="en-US" sz="1600">
                <a:solidFill>
                  <a:srgbClr val="FFFFFF"/>
                </a:solidFill>
                <a:latin typeface="Arial"/>
                <a:ea typeface="Arial"/>
                <a:cs typeface="Arial"/>
                <a:sym typeface="Arial"/>
              </a:rPr>
              <a:t>Management</a:t>
            </a:r>
            <a:endParaRPr sz="1600">
              <a:latin typeface="Arial"/>
              <a:ea typeface="Arial"/>
              <a:cs typeface="Arial"/>
              <a:sym typeface="Arial"/>
            </a:endParaRPr>
          </a:p>
        </p:txBody>
      </p:sp>
      <p:sp>
        <p:nvSpPr>
          <p:cNvPr id="129" name="Google Shape;129;p8"/>
          <p:cNvSpPr txBox="1"/>
          <p:nvPr/>
        </p:nvSpPr>
        <p:spPr>
          <a:xfrm>
            <a:off x="5413247" y="3288791"/>
            <a:ext cx="2161540" cy="1297305"/>
          </a:xfrm>
          <a:prstGeom prst="rect">
            <a:avLst/>
          </a:prstGeom>
          <a:solidFill>
            <a:srgbClr val="2FACEB"/>
          </a:solidFill>
          <a:ln w="15225" cap="flat" cmpd="sng">
            <a:solidFill>
              <a:srgbClr val="FFFFFF"/>
            </a:solidFill>
            <a:prstDash val="solid"/>
            <a:round/>
            <a:headEnd type="none" w="sm" len="sm"/>
            <a:tailEnd type="none" w="sm" len="sm"/>
          </a:ln>
        </p:spPr>
        <p:txBody>
          <a:bodyPr spcFirstLastPara="1" wrap="square" lIns="0" tIns="33650" rIns="0" bIns="0" anchor="t" anchorCtr="0">
            <a:spAutoFit/>
          </a:bodyPr>
          <a:lstStyle/>
          <a:p>
            <a:pPr marL="80010" lvl="0" indent="0" algn="l" rtl="0">
              <a:lnSpc>
                <a:spcPct val="100000"/>
              </a:lnSpc>
              <a:spcBef>
                <a:spcPts val="0"/>
              </a:spcBef>
              <a:spcAft>
                <a:spcPts val="0"/>
              </a:spcAft>
              <a:buNone/>
            </a:pPr>
            <a:r>
              <a:rPr lang="en-US" sz="2100">
                <a:solidFill>
                  <a:srgbClr val="FFFFFF"/>
                </a:solidFill>
                <a:latin typeface="Arial"/>
                <a:ea typeface="Arial"/>
                <a:cs typeface="Arial"/>
                <a:sym typeface="Arial"/>
              </a:rPr>
              <a:t>Dwight Scott</a:t>
            </a:r>
            <a:endParaRPr sz="2100">
              <a:latin typeface="Arial"/>
              <a:ea typeface="Arial"/>
              <a:cs typeface="Arial"/>
              <a:sym typeface="Arial"/>
            </a:endParaRPr>
          </a:p>
          <a:p>
            <a:pPr marL="252095" marR="659130" lvl="0" indent="-172720" algn="l" rtl="0">
              <a:lnSpc>
                <a:spcPct val="86300"/>
              </a:lnSpc>
              <a:spcBef>
                <a:spcPts val="844"/>
              </a:spcBef>
              <a:spcAft>
                <a:spcPts val="0"/>
              </a:spcAft>
              <a:buClr>
                <a:srgbClr val="FFFFFF"/>
              </a:buClr>
              <a:buSzPts val="1600"/>
              <a:buFont typeface="Arial"/>
              <a:buChar char="•"/>
            </a:pPr>
            <a:r>
              <a:rPr lang="en-US" sz="1600">
                <a:solidFill>
                  <a:srgbClr val="FFFFFF"/>
                </a:solidFill>
                <a:latin typeface="Arial"/>
                <a:ea typeface="Arial"/>
                <a:cs typeface="Arial"/>
                <a:sym typeface="Arial"/>
              </a:rPr>
              <a:t>Project Management, Marketing PR</a:t>
            </a:r>
            <a:endParaRPr sz="1600">
              <a:latin typeface="Arial"/>
              <a:ea typeface="Arial"/>
              <a:cs typeface="Arial"/>
              <a:sym typeface="Arial"/>
            </a:endParaRPr>
          </a:p>
        </p:txBody>
      </p:sp>
      <p:sp>
        <p:nvSpPr>
          <p:cNvPr id="130" name="Google Shape;130;p8"/>
          <p:cNvSpPr txBox="1"/>
          <p:nvPr/>
        </p:nvSpPr>
        <p:spPr>
          <a:xfrm>
            <a:off x="7790688" y="3288791"/>
            <a:ext cx="2161540" cy="1297305"/>
          </a:xfrm>
          <a:prstGeom prst="rect">
            <a:avLst/>
          </a:prstGeom>
          <a:solidFill>
            <a:srgbClr val="2FACEB"/>
          </a:solidFill>
          <a:ln w="15225" cap="flat" cmpd="sng">
            <a:solidFill>
              <a:srgbClr val="FFFFFF"/>
            </a:solidFill>
            <a:prstDash val="solid"/>
            <a:round/>
            <a:headEnd type="none" w="sm" len="sm"/>
            <a:tailEnd type="none" w="sm" len="sm"/>
          </a:ln>
        </p:spPr>
        <p:txBody>
          <a:bodyPr spcFirstLastPara="1" wrap="square" lIns="0" tIns="33650" rIns="0" bIns="0" anchor="t" anchorCtr="0">
            <a:spAutoFit/>
          </a:bodyPr>
          <a:lstStyle/>
          <a:p>
            <a:pPr marL="80645" lvl="0" indent="0" algn="l" rtl="0">
              <a:lnSpc>
                <a:spcPct val="100000"/>
              </a:lnSpc>
              <a:spcBef>
                <a:spcPts val="0"/>
              </a:spcBef>
              <a:spcAft>
                <a:spcPts val="0"/>
              </a:spcAft>
              <a:buNone/>
            </a:pPr>
            <a:r>
              <a:rPr lang="en-US" sz="2100">
                <a:solidFill>
                  <a:srgbClr val="FFFFFF"/>
                </a:solidFill>
                <a:latin typeface="Arial"/>
                <a:ea typeface="Arial"/>
                <a:cs typeface="Arial"/>
                <a:sym typeface="Arial"/>
              </a:rPr>
              <a:t>Timothy Noel</a:t>
            </a:r>
            <a:endParaRPr sz="2100">
              <a:latin typeface="Arial"/>
              <a:ea typeface="Arial"/>
              <a:cs typeface="Arial"/>
              <a:sym typeface="Arial"/>
            </a:endParaRPr>
          </a:p>
          <a:p>
            <a:pPr marL="252729" marR="308610" lvl="0" indent="-172720" algn="l" rtl="0">
              <a:lnSpc>
                <a:spcPct val="86300"/>
              </a:lnSpc>
              <a:spcBef>
                <a:spcPts val="844"/>
              </a:spcBef>
              <a:spcAft>
                <a:spcPts val="0"/>
              </a:spcAft>
              <a:buClr>
                <a:srgbClr val="FFFFFF"/>
              </a:buClr>
              <a:buSzPts val="1600"/>
              <a:buFont typeface="Arial"/>
              <a:buChar char="•"/>
            </a:pPr>
            <a:r>
              <a:rPr lang="en-US" sz="1600">
                <a:solidFill>
                  <a:srgbClr val="FFFFFF"/>
                </a:solidFill>
                <a:latin typeface="Arial"/>
                <a:ea typeface="Arial"/>
                <a:cs typeface="Arial"/>
                <a:sym typeface="Arial"/>
              </a:rPr>
              <a:t>Accounting, Pearl Munroe: Compliance.</a:t>
            </a:r>
            <a:endParaRPr sz="1600">
              <a:latin typeface="Arial"/>
              <a:ea typeface="Arial"/>
              <a:cs typeface="Arial"/>
              <a:sym typeface="Arial"/>
            </a:endParaRPr>
          </a:p>
        </p:txBody>
      </p:sp>
      <p:sp>
        <p:nvSpPr>
          <p:cNvPr id="131" name="Google Shape;131;p8"/>
          <p:cNvSpPr txBox="1"/>
          <p:nvPr/>
        </p:nvSpPr>
        <p:spPr>
          <a:xfrm>
            <a:off x="2372360" y="5058283"/>
            <a:ext cx="8395335" cy="513080"/>
          </a:xfrm>
          <a:prstGeom prst="rect">
            <a:avLst/>
          </a:prstGeom>
          <a:noFill/>
          <a:ln>
            <a:noFill/>
          </a:ln>
        </p:spPr>
        <p:txBody>
          <a:bodyPr spcFirstLastPara="1" wrap="square" lIns="0" tIns="12050" rIns="0" bIns="0" anchor="t" anchorCtr="0">
            <a:spAutoFit/>
          </a:bodyPr>
          <a:lstStyle/>
          <a:p>
            <a:pPr marL="12700" marR="5080" lvl="0" indent="0" algn="l" rtl="0">
              <a:lnSpc>
                <a:spcPct val="100000"/>
              </a:lnSpc>
              <a:spcBef>
                <a:spcPts val="0"/>
              </a:spcBef>
              <a:spcAft>
                <a:spcPts val="0"/>
              </a:spcAft>
              <a:buNone/>
            </a:pPr>
            <a:r>
              <a:rPr lang="en-US" sz="1600">
                <a:latin typeface="Arial"/>
                <a:ea typeface="Arial"/>
                <a:cs typeface="Arial"/>
                <a:sym typeface="Arial"/>
              </a:rPr>
              <a:t>We have attached a short bio about our team members whom together our experience spans over 100 years in Real Estate Development and other complementing industries.</a:t>
            </a:r>
            <a:endParaRPr sz="1600">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pic>
        <p:nvPicPr>
          <p:cNvPr id="136" name="Google Shape;136;p9"/>
          <p:cNvPicPr preferRelativeResize="0"/>
          <p:nvPr/>
        </p:nvPicPr>
        <p:blipFill rotWithShape="1">
          <a:blip r:embed="rId3">
            <a:alphaModFix/>
          </a:blip>
          <a:srcRect/>
          <a:stretch/>
        </p:blipFill>
        <p:spPr>
          <a:xfrm>
            <a:off x="8839200" y="3319271"/>
            <a:ext cx="211454" cy="232790"/>
          </a:xfrm>
          <a:prstGeom prst="rect">
            <a:avLst/>
          </a:prstGeom>
          <a:noFill/>
          <a:ln>
            <a:noFill/>
          </a:ln>
        </p:spPr>
      </p:pic>
      <p:grpSp>
        <p:nvGrpSpPr>
          <p:cNvPr id="137" name="Google Shape;137;p9"/>
          <p:cNvGrpSpPr/>
          <p:nvPr/>
        </p:nvGrpSpPr>
        <p:grpSpPr>
          <a:xfrm>
            <a:off x="1495044" y="1257300"/>
            <a:ext cx="9480804" cy="5283708"/>
            <a:chOff x="1495044" y="1257300"/>
            <a:chExt cx="9480804" cy="5283708"/>
          </a:xfrm>
        </p:grpSpPr>
        <p:pic>
          <p:nvPicPr>
            <p:cNvPr id="138" name="Google Shape;138;p9"/>
            <p:cNvPicPr preferRelativeResize="0"/>
            <p:nvPr/>
          </p:nvPicPr>
          <p:blipFill rotWithShape="1">
            <a:blip r:embed="rId4">
              <a:alphaModFix/>
            </a:blip>
            <a:srcRect/>
            <a:stretch/>
          </p:blipFill>
          <p:spPr>
            <a:xfrm>
              <a:off x="8839200" y="4264151"/>
              <a:ext cx="211454" cy="234315"/>
            </a:xfrm>
            <a:prstGeom prst="rect">
              <a:avLst/>
            </a:prstGeom>
            <a:noFill/>
            <a:ln>
              <a:noFill/>
            </a:ln>
          </p:spPr>
        </p:pic>
        <p:pic>
          <p:nvPicPr>
            <p:cNvPr id="139" name="Google Shape;139;p9"/>
            <p:cNvPicPr preferRelativeResize="0"/>
            <p:nvPr/>
          </p:nvPicPr>
          <p:blipFill rotWithShape="1">
            <a:blip r:embed="rId5">
              <a:alphaModFix/>
            </a:blip>
            <a:srcRect/>
            <a:stretch/>
          </p:blipFill>
          <p:spPr>
            <a:xfrm>
              <a:off x="1495044" y="1257300"/>
              <a:ext cx="9480804" cy="5283708"/>
            </a:xfrm>
            <a:prstGeom prst="rect">
              <a:avLst/>
            </a:prstGeom>
            <a:noFill/>
            <a:ln>
              <a:noFill/>
            </a:ln>
          </p:spPr>
        </p:pic>
      </p:grpSp>
      <p:sp>
        <p:nvSpPr>
          <p:cNvPr id="140" name="Google Shape;140;p9"/>
          <p:cNvSpPr txBox="1"/>
          <p:nvPr/>
        </p:nvSpPr>
        <p:spPr>
          <a:xfrm>
            <a:off x="3719829" y="3630929"/>
            <a:ext cx="417830" cy="208279"/>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sz="1200">
                <a:latin typeface="Arial"/>
                <a:ea typeface="Arial"/>
                <a:cs typeface="Arial"/>
                <a:sym typeface="Arial"/>
              </a:rPr>
              <a:t>100%</a:t>
            </a:r>
            <a:endParaRPr sz="1200">
              <a:latin typeface="Arial"/>
              <a:ea typeface="Arial"/>
              <a:cs typeface="Arial"/>
              <a:sym typeface="Arial"/>
            </a:endParaRPr>
          </a:p>
        </p:txBody>
      </p:sp>
      <p:sp>
        <p:nvSpPr>
          <p:cNvPr id="141" name="Google Shape;141;p9"/>
          <p:cNvSpPr txBox="1"/>
          <p:nvPr/>
        </p:nvSpPr>
        <p:spPr>
          <a:xfrm>
            <a:off x="3463797" y="4871720"/>
            <a:ext cx="417830" cy="208279"/>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sz="1200">
                <a:latin typeface="Arial"/>
                <a:ea typeface="Arial"/>
                <a:cs typeface="Arial"/>
                <a:sym typeface="Arial"/>
              </a:rPr>
              <a:t>100%</a:t>
            </a:r>
            <a:endParaRPr sz="1200">
              <a:latin typeface="Arial"/>
              <a:ea typeface="Arial"/>
              <a:cs typeface="Arial"/>
              <a:sym typeface="Arial"/>
            </a:endParaRPr>
          </a:p>
        </p:txBody>
      </p:sp>
      <p:sp>
        <p:nvSpPr>
          <p:cNvPr id="142" name="Google Shape;142;p9"/>
          <p:cNvSpPr txBox="1"/>
          <p:nvPr/>
        </p:nvSpPr>
        <p:spPr>
          <a:xfrm>
            <a:off x="3554984" y="2696083"/>
            <a:ext cx="417830" cy="208279"/>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sz="1200">
                <a:latin typeface="Arial"/>
                <a:ea typeface="Arial"/>
                <a:cs typeface="Arial"/>
                <a:sym typeface="Arial"/>
              </a:rPr>
              <a:t>100%</a:t>
            </a:r>
            <a:endParaRPr sz="1200">
              <a:latin typeface="Arial"/>
              <a:ea typeface="Arial"/>
              <a:cs typeface="Arial"/>
              <a:sym typeface="Arial"/>
            </a:endParaRPr>
          </a:p>
        </p:txBody>
      </p:sp>
      <p:sp>
        <p:nvSpPr>
          <p:cNvPr id="143" name="Google Shape;143;p9"/>
          <p:cNvSpPr txBox="1"/>
          <p:nvPr/>
        </p:nvSpPr>
        <p:spPr>
          <a:xfrm>
            <a:off x="7667370" y="2467102"/>
            <a:ext cx="417830" cy="208279"/>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sz="1200">
                <a:latin typeface="Arial"/>
                <a:ea typeface="Arial"/>
                <a:cs typeface="Arial"/>
                <a:sym typeface="Arial"/>
              </a:rPr>
              <a:t>100%</a:t>
            </a:r>
            <a:endParaRPr sz="1200">
              <a:latin typeface="Arial"/>
              <a:ea typeface="Arial"/>
              <a:cs typeface="Arial"/>
              <a:sym typeface="Arial"/>
            </a:endParaRPr>
          </a:p>
        </p:txBody>
      </p:sp>
      <p:sp>
        <p:nvSpPr>
          <p:cNvPr id="144" name="Google Shape;144;p9"/>
          <p:cNvSpPr txBox="1"/>
          <p:nvPr/>
        </p:nvSpPr>
        <p:spPr>
          <a:xfrm>
            <a:off x="8764905" y="3560191"/>
            <a:ext cx="417830" cy="208279"/>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sz="1200">
                <a:latin typeface="Arial"/>
                <a:ea typeface="Arial"/>
                <a:cs typeface="Arial"/>
                <a:sym typeface="Arial"/>
              </a:rPr>
              <a:t>100%</a:t>
            </a:r>
            <a:endParaRPr sz="1200">
              <a:latin typeface="Arial"/>
              <a:ea typeface="Arial"/>
              <a:cs typeface="Arial"/>
              <a:sym typeface="Arial"/>
            </a:endParaRPr>
          </a:p>
        </p:txBody>
      </p:sp>
      <p:sp>
        <p:nvSpPr>
          <p:cNvPr id="145" name="Google Shape;145;p9"/>
          <p:cNvSpPr txBox="1"/>
          <p:nvPr/>
        </p:nvSpPr>
        <p:spPr>
          <a:xfrm>
            <a:off x="8631428" y="4496816"/>
            <a:ext cx="417830" cy="208279"/>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sz="1200">
                <a:latin typeface="Arial"/>
                <a:ea typeface="Arial"/>
                <a:cs typeface="Arial"/>
                <a:sym typeface="Arial"/>
              </a:rPr>
              <a:t>100%</a:t>
            </a:r>
            <a:endParaRPr sz="1200">
              <a:latin typeface="Arial"/>
              <a:ea typeface="Arial"/>
              <a:cs typeface="Arial"/>
              <a:sym typeface="Arial"/>
            </a:endParaRPr>
          </a:p>
        </p:txBody>
      </p:sp>
      <p:sp>
        <p:nvSpPr>
          <p:cNvPr id="146" name="Google Shape;146;p9"/>
          <p:cNvSpPr txBox="1"/>
          <p:nvPr/>
        </p:nvSpPr>
        <p:spPr>
          <a:xfrm>
            <a:off x="7956931" y="5096636"/>
            <a:ext cx="417830" cy="208279"/>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sz="1200">
                <a:latin typeface="Arial"/>
                <a:ea typeface="Arial"/>
                <a:cs typeface="Arial"/>
                <a:sym typeface="Arial"/>
              </a:rPr>
              <a:t>100%</a:t>
            </a:r>
            <a:endParaRPr sz="1200">
              <a:latin typeface="Arial"/>
              <a:ea typeface="Arial"/>
              <a:cs typeface="Arial"/>
              <a:sym typeface="Arial"/>
            </a:endParaRPr>
          </a:p>
        </p:txBody>
      </p:sp>
      <p:sp>
        <p:nvSpPr>
          <p:cNvPr id="147" name="Google Shape;147;p9"/>
          <p:cNvSpPr txBox="1"/>
          <p:nvPr/>
        </p:nvSpPr>
        <p:spPr>
          <a:xfrm>
            <a:off x="6127750" y="3658361"/>
            <a:ext cx="419100" cy="208279"/>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sz="1200">
                <a:latin typeface="Arial"/>
                <a:ea typeface="Arial"/>
                <a:cs typeface="Arial"/>
                <a:sym typeface="Arial"/>
              </a:rPr>
              <a:t>100%</a:t>
            </a:r>
            <a:endParaRPr sz="1200">
              <a:latin typeface="Arial"/>
              <a:ea typeface="Arial"/>
              <a:cs typeface="Arial"/>
              <a:sym typeface="Arial"/>
            </a:endParaRPr>
          </a:p>
        </p:txBody>
      </p:sp>
      <p:sp>
        <p:nvSpPr>
          <p:cNvPr id="148" name="Google Shape;148;p9"/>
          <p:cNvSpPr txBox="1">
            <a:spLocks noGrp="1"/>
          </p:cNvSpPr>
          <p:nvPr>
            <p:ph type="title"/>
          </p:nvPr>
        </p:nvSpPr>
        <p:spPr>
          <a:xfrm>
            <a:off x="1873376" y="545337"/>
            <a:ext cx="9238615" cy="635000"/>
          </a:xfrm>
          <a:prstGeom prst="rect">
            <a:avLst/>
          </a:prstGeom>
          <a:noFill/>
          <a:ln>
            <a:noFill/>
          </a:ln>
        </p:spPr>
        <p:txBody>
          <a:bodyPr spcFirstLastPara="1" wrap="square" lIns="0" tIns="12050" rIns="0" bIns="0" anchor="t" anchorCtr="0">
            <a:spAutoFit/>
          </a:bodyPr>
          <a:lstStyle/>
          <a:p>
            <a:pPr marL="3308984" lvl="0" indent="0" algn="l" rtl="0">
              <a:lnSpc>
                <a:spcPct val="100000"/>
              </a:lnSpc>
              <a:spcBef>
                <a:spcPts val="0"/>
              </a:spcBef>
              <a:spcAft>
                <a:spcPts val="0"/>
              </a:spcAft>
              <a:buNone/>
            </a:pPr>
            <a:r>
              <a:rPr lang="en-US"/>
              <a:t>Ownership</a:t>
            </a:r>
            <a:endParaRPr/>
          </a:p>
        </p:txBody>
      </p:sp>
      <p:sp>
        <p:nvSpPr>
          <p:cNvPr id="149" name="Google Shape;149;p9"/>
          <p:cNvSpPr txBox="1"/>
          <p:nvPr/>
        </p:nvSpPr>
        <p:spPr>
          <a:xfrm>
            <a:off x="7063867" y="3887470"/>
            <a:ext cx="1276985" cy="666115"/>
          </a:xfrm>
          <a:prstGeom prst="rect">
            <a:avLst/>
          </a:prstGeom>
          <a:noFill/>
          <a:ln>
            <a:noFill/>
          </a:ln>
        </p:spPr>
        <p:txBody>
          <a:bodyPr spcFirstLastPara="1" wrap="square" lIns="0" tIns="12700" rIns="0" bIns="0" anchor="t" anchorCtr="0">
            <a:spAutoFit/>
          </a:bodyPr>
          <a:lstStyle/>
          <a:p>
            <a:pPr marL="12065" marR="5080" lvl="0" indent="0" algn="ctr" rtl="0">
              <a:lnSpc>
                <a:spcPct val="100000"/>
              </a:lnSpc>
              <a:spcBef>
                <a:spcPts val="0"/>
              </a:spcBef>
              <a:spcAft>
                <a:spcPts val="0"/>
              </a:spcAft>
              <a:buNone/>
            </a:pPr>
            <a:r>
              <a:rPr lang="en-US" sz="1400">
                <a:solidFill>
                  <a:srgbClr val="FFFFFF"/>
                </a:solidFill>
                <a:latin typeface="Arial"/>
                <a:ea typeface="Arial"/>
                <a:cs typeface="Arial"/>
                <a:sym typeface="Arial"/>
              </a:rPr>
              <a:t>Fabulous Home Int’l Group Of Companies</a:t>
            </a:r>
            <a:endParaRPr sz="1400">
              <a:latin typeface="Arial"/>
              <a:ea typeface="Arial"/>
              <a:cs typeface="Arial"/>
              <a:sym typeface="Arial"/>
            </a:endParaRPr>
          </a:p>
        </p:txBody>
      </p:sp>
      <p:sp>
        <p:nvSpPr>
          <p:cNvPr id="150" name="Google Shape;150;p9"/>
          <p:cNvSpPr txBox="1"/>
          <p:nvPr/>
        </p:nvSpPr>
        <p:spPr>
          <a:xfrm>
            <a:off x="4755896" y="1919681"/>
            <a:ext cx="847090" cy="240029"/>
          </a:xfrm>
          <a:prstGeom prst="rect">
            <a:avLst/>
          </a:prstGeom>
          <a:noFill/>
          <a:ln>
            <a:noFill/>
          </a:ln>
        </p:spPr>
        <p:txBody>
          <a:bodyPr spcFirstLastPara="1" wrap="square" lIns="0" tIns="13325" rIns="0" bIns="0" anchor="t" anchorCtr="0">
            <a:spAutoFit/>
          </a:bodyPr>
          <a:lstStyle/>
          <a:p>
            <a:pPr marL="12700" lvl="0" indent="0" algn="l" rtl="0">
              <a:lnSpc>
                <a:spcPct val="100000"/>
              </a:lnSpc>
              <a:spcBef>
                <a:spcPts val="0"/>
              </a:spcBef>
              <a:spcAft>
                <a:spcPts val="0"/>
              </a:spcAft>
              <a:buNone/>
            </a:pPr>
            <a:r>
              <a:rPr lang="en-US" sz="1400">
                <a:solidFill>
                  <a:srgbClr val="FFFFFF"/>
                </a:solidFill>
                <a:latin typeface="Arial"/>
                <a:ea typeface="Arial"/>
                <a:cs typeface="Arial"/>
                <a:sym typeface="Arial"/>
              </a:rPr>
              <a:t>FHI Media</a:t>
            </a:r>
            <a:endParaRPr sz="1400">
              <a:latin typeface="Arial"/>
              <a:ea typeface="Arial"/>
              <a:cs typeface="Arial"/>
              <a:sym typeface="Arial"/>
            </a:endParaRPr>
          </a:p>
        </p:txBody>
      </p:sp>
      <p:sp>
        <p:nvSpPr>
          <p:cNvPr id="151" name="Google Shape;151;p9"/>
          <p:cNvSpPr txBox="1"/>
          <p:nvPr/>
        </p:nvSpPr>
        <p:spPr>
          <a:xfrm>
            <a:off x="4843017" y="3636975"/>
            <a:ext cx="956944" cy="453390"/>
          </a:xfrm>
          <a:prstGeom prst="rect">
            <a:avLst/>
          </a:prstGeom>
          <a:noFill/>
          <a:ln>
            <a:noFill/>
          </a:ln>
        </p:spPr>
        <p:txBody>
          <a:bodyPr spcFirstLastPara="1" wrap="square" lIns="0" tIns="13325" rIns="0" bIns="0" anchor="t" anchorCtr="0">
            <a:spAutoFit/>
          </a:bodyPr>
          <a:lstStyle/>
          <a:p>
            <a:pPr marL="0" lvl="0" indent="0" algn="ctr" rtl="0">
              <a:lnSpc>
                <a:spcPct val="100000"/>
              </a:lnSpc>
              <a:spcBef>
                <a:spcPts val="0"/>
              </a:spcBef>
              <a:spcAft>
                <a:spcPts val="0"/>
              </a:spcAft>
              <a:buNone/>
            </a:pPr>
            <a:r>
              <a:rPr lang="en-US" sz="1400">
                <a:solidFill>
                  <a:srgbClr val="FFFFFF"/>
                </a:solidFill>
                <a:latin typeface="Arial"/>
                <a:ea typeface="Arial"/>
                <a:cs typeface="Arial"/>
                <a:sym typeface="Arial"/>
              </a:rPr>
              <a:t>FHI</a:t>
            </a:r>
            <a:endParaRPr sz="1400">
              <a:latin typeface="Arial"/>
              <a:ea typeface="Arial"/>
              <a:cs typeface="Arial"/>
              <a:sym typeface="Arial"/>
            </a:endParaRPr>
          </a:p>
          <a:p>
            <a:pPr marL="0" lvl="0" indent="0" algn="ctr" rtl="0">
              <a:lnSpc>
                <a:spcPct val="100000"/>
              </a:lnSpc>
              <a:spcBef>
                <a:spcPts val="0"/>
              </a:spcBef>
              <a:spcAft>
                <a:spcPts val="0"/>
              </a:spcAft>
              <a:buNone/>
            </a:pPr>
            <a:r>
              <a:rPr lang="en-US" sz="1400">
                <a:solidFill>
                  <a:srgbClr val="FFFFFF"/>
                </a:solidFill>
                <a:latin typeface="Arial"/>
                <a:ea typeface="Arial"/>
                <a:cs typeface="Arial"/>
                <a:sym typeface="Arial"/>
              </a:rPr>
              <a:t>Corporation</a:t>
            </a:r>
            <a:endParaRPr sz="1400">
              <a:latin typeface="Arial"/>
              <a:ea typeface="Arial"/>
              <a:cs typeface="Arial"/>
              <a:sym typeface="Arial"/>
            </a:endParaRPr>
          </a:p>
        </p:txBody>
      </p:sp>
      <p:sp>
        <p:nvSpPr>
          <p:cNvPr id="152" name="Google Shape;152;p9"/>
          <p:cNvSpPr txBox="1"/>
          <p:nvPr/>
        </p:nvSpPr>
        <p:spPr>
          <a:xfrm>
            <a:off x="4778755" y="5567273"/>
            <a:ext cx="757555" cy="452755"/>
          </a:xfrm>
          <a:prstGeom prst="rect">
            <a:avLst/>
          </a:prstGeom>
          <a:noFill/>
          <a:ln>
            <a:noFill/>
          </a:ln>
        </p:spPr>
        <p:txBody>
          <a:bodyPr spcFirstLastPara="1" wrap="square" lIns="0" tIns="12700" rIns="0" bIns="0" anchor="t" anchorCtr="0">
            <a:spAutoFit/>
          </a:bodyPr>
          <a:lstStyle/>
          <a:p>
            <a:pPr marL="177165" marR="5080" lvl="0" indent="-165100" algn="l" rtl="0">
              <a:lnSpc>
                <a:spcPct val="100000"/>
              </a:lnSpc>
              <a:spcBef>
                <a:spcPts val="0"/>
              </a:spcBef>
              <a:spcAft>
                <a:spcPts val="0"/>
              </a:spcAft>
              <a:buNone/>
            </a:pPr>
            <a:r>
              <a:rPr lang="en-US" sz="1400">
                <a:solidFill>
                  <a:srgbClr val="FFFFFF"/>
                </a:solidFill>
                <a:latin typeface="Arial"/>
                <a:ea typeface="Arial"/>
                <a:cs typeface="Arial"/>
                <a:sym typeface="Arial"/>
              </a:rPr>
              <a:t>FHI Land Trust</a:t>
            </a:r>
            <a:endParaRPr sz="1400">
              <a:latin typeface="Arial"/>
              <a:ea typeface="Arial"/>
              <a:cs typeface="Arial"/>
              <a:sym typeface="Arial"/>
            </a:endParaRPr>
          </a:p>
        </p:txBody>
      </p:sp>
      <p:sp>
        <p:nvSpPr>
          <p:cNvPr id="153" name="Google Shape;153;p9"/>
          <p:cNvSpPr txBox="1"/>
          <p:nvPr/>
        </p:nvSpPr>
        <p:spPr>
          <a:xfrm>
            <a:off x="2099310" y="3689096"/>
            <a:ext cx="660400" cy="452755"/>
          </a:xfrm>
          <a:prstGeom prst="rect">
            <a:avLst/>
          </a:prstGeom>
          <a:noFill/>
          <a:ln>
            <a:noFill/>
          </a:ln>
        </p:spPr>
        <p:txBody>
          <a:bodyPr spcFirstLastPara="1" wrap="square" lIns="0" tIns="12700" rIns="0" bIns="0" anchor="t" anchorCtr="0">
            <a:spAutoFit/>
          </a:bodyPr>
          <a:lstStyle/>
          <a:p>
            <a:pPr marL="29209" marR="5080" lvl="0" indent="-17145" algn="l" rtl="0">
              <a:lnSpc>
                <a:spcPct val="100000"/>
              </a:lnSpc>
              <a:spcBef>
                <a:spcPts val="0"/>
              </a:spcBef>
              <a:spcAft>
                <a:spcPts val="0"/>
              </a:spcAft>
              <a:buNone/>
            </a:pPr>
            <a:r>
              <a:rPr lang="en-US" sz="1400">
                <a:solidFill>
                  <a:srgbClr val="FFFFFF"/>
                </a:solidFill>
                <a:latin typeface="Arial"/>
                <a:ea typeface="Arial"/>
                <a:cs typeface="Arial"/>
                <a:sym typeface="Arial"/>
              </a:rPr>
              <a:t>Dr.Karis Munroe</a:t>
            </a:r>
            <a:endParaRPr sz="1400">
              <a:latin typeface="Arial"/>
              <a:ea typeface="Arial"/>
              <a:cs typeface="Arial"/>
              <a:sym typeface="Arial"/>
            </a:endParaRPr>
          </a:p>
        </p:txBody>
      </p:sp>
      <p:sp>
        <p:nvSpPr>
          <p:cNvPr id="154" name="Google Shape;154;p9"/>
          <p:cNvSpPr txBox="1"/>
          <p:nvPr/>
        </p:nvSpPr>
        <p:spPr>
          <a:xfrm>
            <a:off x="8640826" y="1760347"/>
            <a:ext cx="923925" cy="452755"/>
          </a:xfrm>
          <a:prstGeom prst="rect">
            <a:avLst/>
          </a:prstGeom>
          <a:noFill/>
          <a:ln>
            <a:noFill/>
          </a:ln>
        </p:spPr>
        <p:txBody>
          <a:bodyPr spcFirstLastPara="1" wrap="square" lIns="0" tIns="13325" rIns="0" bIns="0" anchor="t" anchorCtr="0">
            <a:spAutoFit/>
          </a:bodyPr>
          <a:lstStyle/>
          <a:p>
            <a:pPr marL="192405" marR="5080" lvl="0" indent="-180340" algn="l" rtl="0">
              <a:lnSpc>
                <a:spcPct val="100000"/>
              </a:lnSpc>
              <a:spcBef>
                <a:spcPts val="0"/>
              </a:spcBef>
              <a:spcAft>
                <a:spcPts val="0"/>
              </a:spcAft>
              <a:buNone/>
            </a:pPr>
            <a:r>
              <a:rPr lang="en-US" sz="1400">
                <a:solidFill>
                  <a:srgbClr val="FFFFFF"/>
                </a:solidFill>
                <a:latin typeface="Arial"/>
                <a:ea typeface="Arial"/>
                <a:cs typeface="Arial"/>
                <a:sym typeface="Arial"/>
              </a:rPr>
              <a:t>The City Of Avalon</a:t>
            </a:r>
            <a:endParaRPr sz="1400">
              <a:latin typeface="Arial"/>
              <a:ea typeface="Arial"/>
              <a:cs typeface="Arial"/>
              <a:sym typeface="Arial"/>
            </a:endParaRPr>
          </a:p>
        </p:txBody>
      </p:sp>
      <p:sp>
        <p:nvSpPr>
          <p:cNvPr id="155" name="Google Shape;155;p9"/>
          <p:cNvSpPr txBox="1"/>
          <p:nvPr/>
        </p:nvSpPr>
        <p:spPr>
          <a:xfrm>
            <a:off x="9867138" y="2754630"/>
            <a:ext cx="748665" cy="666115"/>
          </a:xfrm>
          <a:prstGeom prst="rect">
            <a:avLst/>
          </a:prstGeom>
          <a:noFill/>
          <a:ln>
            <a:noFill/>
          </a:ln>
        </p:spPr>
        <p:txBody>
          <a:bodyPr spcFirstLastPara="1" wrap="square" lIns="0" tIns="13325" rIns="0" bIns="0" anchor="t" anchorCtr="0">
            <a:spAutoFit/>
          </a:bodyPr>
          <a:lstStyle/>
          <a:p>
            <a:pPr marL="12700" marR="5080" lvl="0" indent="0" algn="ctr" rtl="0">
              <a:lnSpc>
                <a:spcPct val="100000"/>
              </a:lnSpc>
              <a:spcBef>
                <a:spcPts val="0"/>
              </a:spcBef>
              <a:spcAft>
                <a:spcPts val="0"/>
              </a:spcAft>
              <a:buNone/>
            </a:pPr>
            <a:r>
              <a:rPr lang="en-US" sz="1400">
                <a:solidFill>
                  <a:srgbClr val="FFFFFF"/>
                </a:solidFill>
                <a:latin typeface="Arial"/>
                <a:ea typeface="Arial"/>
                <a:cs typeface="Arial"/>
                <a:sym typeface="Arial"/>
              </a:rPr>
              <a:t>Futuristic Oasis Resort</a:t>
            </a:r>
            <a:endParaRPr sz="1400">
              <a:latin typeface="Arial"/>
              <a:ea typeface="Arial"/>
              <a:cs typeface="Arial"/>
              <a:sym typeface="Arial"/>
            </a:endParaRPr>
          </a:p>
        </p:txBody>
      </p:sp>
      <p:sp>
        <p:nvSpPr>
          <p:cNvPr id="156" name="Google Shape;156;p9"/>
          <p:cNvSpPr txBox="1"/>
          <p:nvPr/>
        </p:nvSpPr>
        <p:spPr>
          <a:xfrm>
            <a:off x="9810368" y="4371594"/>
            <a:ext cx="835660" cy="666750"/>
          </a:xfrm>
          <a:prstGeom prst="rect">
            <a:avLst/>
          </a:prstGeom>
          <a:noFill/>
          <a:ln>
            <a:noFill/>
          </a:ln>
        </p:spPr>
        <p:txBody>
          <a:bodyPr spcFirstLastPara="1" wrap="square" lIns="0" tIns="12700" rIns="0" bIns="0" anchor="t" anchorCtr="0">
            <a:spAutoFit/>
          </a:bodyPr>
          <a:lstStyle/>
          <a:p>
            <a:pPr marL="12700" marR="5080" lvl="0" indent="0" algn="ctr" rtl="0">
              <a:lnSpc>
                <a:spcPct val="100000"/>
              </a:lnSpc>
              <a:spcBef>
                <a:spcPts val="0"/>
              </a:spcBef>
              <a:spcAft>
                <a:spcPts val="0"/>
              </a:spcAft>
              <a:buNone/>
            </a:pPr>
            <a:r>
              <a:rPr lang="en-US" sz="1400">
                <a:solidFill>
                  <a:srgbClr val="FFFFFF"/>
                </a:solidFill>
                <a:latin typeface="Arial"/>
                <a:ea typeface="Arial"/>
                <a:cs typeface="Arial"/>
                <a:sym typeface="Arial"/>
              </a:rPr>
              <a:t>The Oasis Country Club</a:t>
            </a:r>
            <a:endParaRPr sz="1400">
              <a:latin typeface="Arial"/>
              <a:ea typeface="Arial"/>
              <a:cs typeface="Arial"/>
              <a:sym typeface="Arial"/>
            </a:endParaRPr>
          </a:p>
        </p:txBody>
      </p:sp>
      <p:sp>
        <p:nvSpPr>
          <p:cNvPr id="157" name="Google Shape;157;p9"/>
          <p:cNvSpPr txBox="1"/>
          <p:nvPr/>
        </p:nvSpPr>
        <p:spPr>
          <a:xfrm>
            <a:off x="8834373" y="5468213"/>
            <a:ext cx="659765" cy="666115"/>
          </a:xfrm>
          <a:prstGeom prst="rect">
            <a:avLst/>
          </a:prstGeom>
          <a:noFill/>
          <a:ln>
            <a:noFill/>
          </a:ln>
        </p:spPr>
        <p:txBody>
          <a:bodyPr spcFirstLastPara="1" wrap="square" lIns="0" tIns="12700" rIns="0" bIns="0" anchor="t" anchorCtr="0">
            <a:spAutoFit/>
          </a:bodyPr>
          <a:lstStyle/>
          <a:p>
            <a:pPr marL="78105" lvl="0" indent="0" algn="l" rtl="0">
              <a:lnSpc>
                <a:spcPct val="100000"/>
              </a:lnSpc>
              <a:spcBef>
                <a:spcPts val="0"/>
              </a:spcBef>
              <a:spcAft>
                <a:spcPts val="0"/>
              </a:spcAft>
              <a:buNone/>
            </a:pPr>
            <a:r>
              <a:rPr lang="en-US" sz="1400">
                <a:solidFill>
                  <a:srgbClr val="FFFFFF"/>
                </a:solidFill>
                <a:latin typeface="Arial"/>
                <a:ea typeface="Arial"/>
                <a:cs typeface="Arial"/>
                <a:sym typeface="Arial"/>
              </a:rPr>
              <a:t>GNHT</a:t>
            </a:r>
            <a:endParaRPr sz="1400">
              <a:latin typeface="Arial"/>
              <a:ea typeface="Arial"/>
              <a:cs typeface="Arial"/>
              <a:sym typeface="Arial"/>
            </a:endParaRPr>
          </a:p>
          <a:p>
            <a:pPr marL="135890" marR="5080" lvl="0" indent="-123825" algn="l" rtl="0">
              <a:lnSpc>
                <a:spcPct val="100000"/>
              </a:lnSpc>
              <a:spcBef>
                <a:spcPts val="0"/>
              </a:spcBef>
              <a:spcAft>
                <a:spcPts val="0"/>
              </a:spcAft>
              <a:buNone/>
            </a:pPr>
            <a:r>
              <a:rPr lang="en-US" sz="1400">
                <a:solidFill>
                  <a:srgbClr val="FFFFFF"/>
                </a:solidFill>
                <a:latin typeface="Arial"/>
                <a:ea typeface="Arial"/>
                <a:cs typeface="Arial"/>
                <a:sym typeface="Arial"/>
              </a:rPr>
              <a:t>Finance Corp</a:t>
            </a:r>
            <a:endParaRPr sz="1400">
              <a:latin typeface="Arial"/>
              <a:ea typeface="Arial"/>
              <a:cs typeface="Arial"/>
              <a:sym typeface="Arial"/>
            </a:endParaRPr>
          </a:p>
        </p:txBody>
      </p:sp>
      <p:sp>
        <p:nvSpPr>
          <p:cNvPr id="158" name="Google Shape;158;p9"/>
          <p:cNvSpPr/>
          <p:nvPr/>
        </p:nvSpPr>
        <p:spPr>
          <a:xfrm>
            <a:off x="3126994" y="2503932"/>
            <a:ext cx="1557655" cy="1005840"/>
          </a:xfrm>
          <a:custGeom>
            <a:avLst/>
            <a:gdLst/>
            <a:ahLst/>
            <a:cxnLst/>
            <a:rect l="l" t="t" r="r" b="b"/>
            <a:pathLst>
              <a:path w="1557654" h="1005839" extrusionOk="0">
                <a:moveTo>
                  <a:pt x="1299303" y="112367"/>
                </a:moveTo>
                <a:lnTo>
                  <a:pt x="0" y="893190"/>
                </a:lnTo>
                <a:lnTo>
                  <a:pt x="67563" y="1005458"/>
                </a:lnTo>
                <a:lnTo>
                  <a:pt x="1366820" y="224712"/>
                </a:lnTo>
                <a:lnTo>
                  <a:pt x="1299303" y="112367"/>
                </a:lnTo>
                <a:close/>
              </a:path>
              <a:path w="1557654" h="1005839" extrusionOk="0">
                <a:moveTo>
                  <a:pt x="1539338" y="78612"/>
                </a:moveTo>
                <a:lnTo>
                  <a:pt x="1355470" y="78612"/>
                </a:lnTo>
                <a:lnTo>
                  <a:pt x="1422908" y="191007"/>
                </a:lnTo>
                <a:lnTo>
                  <a:pt x="1366820" y="224712"/>
                </a:lnTo>
                <a:lnTo>
                  <a:pt x="1434338" y="337057"/>
                </a:lnTo>
                <a:lnTo>
                  <a:pt x="1539338" y="78612"/>
                </a:lnTo>
                <a:close/>
              </a:path>
              <a:path w="1557654" h="1005839" extrusionOk="0">
                <a:moveTo>
                  <a:pt x="1355470" y="78612"/>
                </a:moveTo>
                <a:lnTo>
                  <a:pt x="1299303" y="112367"/>
                </a:lnTo>
                <a:lnTo>
                  <a:pt x="1366820" y="224712"/>
                </a:lnTo>
                <a:lnTo>
                  <a:pt x="1422908" y="191007"/>
                </a:lnTo>
                <a:lnTo>
                  <a:pt x="1355470" y="78612"/>
                </a:lnTo>
                <a:close/>
              </a:path>
              <a:path w="1557654" h="1005839" extrusionOk="0">
                <a:moveTo>
                  <a:pt x="1231772" y="0"/>
                </a:moveTo>
                <a:lnTo>
                  <a:pt x="1299303" y="112367"/>
                </a:lnTo>
                <a:lnTo>
                  <a:pt x="1355470" y="78612"/>
                </a:lnTo>
                <a:lnTo>
                  <a:pt x="1539338" y="78612"/>
                </a:lnTo>
                <a:lnTo>
                  <a:pt x="1557655" y="33527"/>
                </a:lnTo>
                <a:lnTo>
                  <a:pt x="1231772" y="0"/>
                </a:lnTo>
                <a:close/>
              </a:path>
            </a:pathLst>
          </a:custGeom>
          <a:solidFill>
            <a:srgbClr val="1F3D5E"/>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159" name="Google Shape;159;p9"/>
          <p:cNvPicPr preferRelativeResize="0"/>
          <p:nvPr/>
        </p:nvPicPr>
        <p:blipFill rotWithShape="1">
          <a:blip r:embed="rId6">
            <a:alphaModFix/>
          </a:blip>
          <a:srcRect/>
          <a:stretch/>
        </p:blipFill>
        <p:spPr>
          <a:xfrm>
            <a:off x="7110983" y="3031235"/>
            <a:ext cx="1208531" cy="8382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4" name="Google Shape;164;p10"/>
          <p:cNvSpPr/>
          <p:nvPr/>
        </p:nvSpPr>
        <p:spPr>
          <a:xfrm>
            <a:off x="2665476" y="2674620"/>
            <a:ext cx="495300" cy="360045"/>
          </a:xfrm>
          <a:custGeom>
            <a:avLst/>
            <a:gdLst/>
            <a:ahLst/>
            <a:cxnLst/>
            <a:rect l="l" t="t" r="r" b="b"/>
            <a:pathLst>
              <a:path w="495300" h="360044" extrusionOk="0">
                <a:moveTo>
                  <a:pt x="0" y="0"/>
                </a:moveTo>
                <a:lnTo>
                  <a:pt x="247650" y="359663"/>
                </a:lnTo>
                <a:lnTo>
                  <a:pt x="471169" y="34797"/>
                </a:lnTo>
                <a:lnTo>
                  <a:pt x="247650" y="34797"/>
                </a:lnTo>
                <a:lnTo>
                  <a:pt x="210693" y="33908"/>
                </a:lnTo>
                <a:lnTo>
                  <a:pt x="138556" y="28193"/>
                </a:lnTo>
                <a:lnTo>
                  <a:pt x="68199" y="16763"/>
                </a:lnTo>
                <a:lnTo>
                  <a:pt x="33909" y="9270"/>
                </a:lnTo>
                <a:lnTo>
                  <a:pt x="0" y="0"/>
                </a:lnTo>
                <a:close/>
              </a:path>
              <a:path w="495300" h="360044" extrusionOk="0">
                <a:moveTo>
                  <a:pt x="494919" y="0"/>
                </a:moveTo>
                <a:lnTo>
                  <a:pt x="426719" y="16763"/>
                </a:lnTo>
                <a:lnTo>
                  <a:pt x="356362" y="28193"/>
                </a:lnTo>
                <a:lnTo>
                  <a:pt x="284099" y="33908"/>
                </a:lnTo>
                <a:lnTo>
                  <a:pt x="247650" y="34797"/>
                </a:lnTo>
                <a:lnTo>
                  <a:pt x="471169" y="34797"/>
                </a:lnTo>
                <a:lnTo>
                  <a:pt x="494919" y="0"/>
                </a:lnTo>
                <a:close/>
              </a:path>
            </a:pathLst>
          </a:custGeom>
          <a:solidFill>
            <a:srgbClr val="56565A"/>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165" name="Google Shape;165;p10"/>
          <p:cNvPicPr preferRelativeResize="0"/>
          <p:nvPr/>
        </p:nvPicPr>
        <p:blipFill rotWithShape="1">
          <a:blip r:embed="rId3">
            <a:alphaModFix/>
          </a:blip>
          <a:srcRect/>
          <a:stretch/>
        </p:blipFill>
        <p:spPr>
          <a:xfrm>
            <a:off x="2058923" y="771144"/>
            <a:ext cx="1793748" cy="1793748"/>
          </a:xfrm>
          <a:prstGeom prst="rect">
            <a:avLst/>
          </a:prstGeom>
          <a:noFill/>
          <a:ln>
            <a:noFill/>
          </a:ln>
        </p:spPr>
      </p:pic>
      <p:pic>
        <p:nvPicPr>
          <p:cNvPr id="166" name="Google Shape;166;p10"/>
          <p:cNvPicPr preferRelativeResize="0"/>
          <p:nvPr/>
        </p:nvPicPr>
        <p:blipFill rotWithShape="1">
          <a:blip r:embed="rId4">
            <a:alphaModFix/>
          </a:blip>
          <a:srcRect/>
          <a:stretch/>
        </p:blipFill>
        <p:spPr>
          <a:xfrm>
            <a:off x="5224271" y="1600327"/>
            <a:ext cx="4189476" cy="1418463"/>
          </a:xfrm>
          <a:prstGeom prst="rect">
            <a:avLst/>
          </a:prstGeom>
          <a:noFill/>
          <a:ln>
            <a:noFill/>
          </a:ln>
        </p:spPr>
      </p:pic>
      <p:sp>
        <p:nvSpPr>
          <p:cNvPr id="167" name="Google Shape;167;p10"/>
          <p:cNvSpPr txBox="1"/>
          <p:nvPr/>
        </p:nvSpPr>
        <p:spPr>
          <a:xfrm>
            <a:off x="2520188" y="3411473"/>
            <a:ext cx="2350770" cy="2769235"/>
          </a:xfrm>
          <a:prstGeom prst="rect">
            <a:avLst/>
          </a:prstGeom>
          <a:noFill/>
          <a:ln>
            <a:noFill/>
          </a:ln>
        </p:spPr>
        <p:txBody>
          <a:bodyPr spcFirstLastPara="1" wrap="square" lIns="0" tIns="12700" rIns="0" bIns="0" anchor="t" anchorCtr="0">
            <a:spAutoFit/>
          </a:bodyPr>
          <a:lstStyle/>
          <a:p>
            <a:pPr marL="12700" marR="5080" lvl="0" indent="0" algn="l" rtl="0">
              <a:lnSpc>
                <a:spcPct val="100000"/>
              </a:lnSpc>
              <a:spcBef>
                <a:spcPts val="0"/>
              </a:spcBef>
              <a:spcAft>
                <a:spcPts val="0"/>
              </a:spcAft>
              <a:buNone/>
            </a:pPr>
            <a:r>
              <a:rPr lang="en-US" sz="1800" b="1">
                <a:solidFill>
                  <a:srgbClr val="1185C3"/>
                </a:solidFill>
                <a:latin typeface="Arial"/>
                <a:ea typeface="Arial"/>
                <a:cs typeface="Arial"/>
                <a:sym typeface="Arial"/>
              </a:rPr>
              <a:t>Guyana, </a:t>
            </a:r>
            <a:r>
              <a:rPr lang="en-US" sz="1800">
                <a:solidFill>
                  <a:srgbClr val="1185C3"/>
                </a:solidFill>
                <a:latin typeface="Arial"/>
                <a:ea typeface="Arial"/>
                <a:cs typeface="Arial"/>
                <a:sym typeface="Arial"/>
              </a:rPr>
              <a:t>according to world bank Data, is the fastest growing nation in south America	and the Caribbean (1+ M people). growth (2011</a:t>
            </a:r>
            <a:endParaRPr sz="1800">
              <a:latin typeface="Arial"/>
              <a:ea typeface="Arial"/>
              <a:cs typeface="Arial"/>
              <a:sym typeface="Arial"/>
            </a:endParaRPr>
          </a:p>
          <a:p>
            <a:pPr marL="12700" marR="161290" lvl="0" indent="0" algn="l" rtl="0">
              <a:lnSpc>
                <a:spcPct val="100000"/>
              </a:lnSpc>
              <a:spcBef>
                <a:spcPts val="0"/>
              </a:spcBef>
              <a:spcAft>
                <a:spcPts val="0"/>
              </a:spcAft>
              <a:buNone/>
            </a:pPr>
            <a:r>
              <a:rPr lang="en-US" sz="1800">
                <a:solidFill>
                  <a:srgbClr val="1185C3"/>
                </a:solidFill>
                <a:latin typeface="Arial"/>
                <a:ea typeface="Arial"/>
                <a:cs typeface="Arial"/>
                <a:sym typeface="Arial"/>
              </a:rPr>
              <a:t>- 2016). Population estimated to increase by 329,517 in</a:t>
            </a:r>
            <a:endParaRPr sz="1800">
              <a:latin typeface="Arial"/>
              <a:ea typeface="Arial"/>
              <a:cs typeface="Arial"/>
              <a:sym typeface="Arial"/>
            </a:endParaRPr>
          </a:p>
          <a:p>
            <a:pPr marL="12700" lvl="0" indent="0" algn="l" rtl="0">
              <a:lnSpc>
                <a:spcPct val="100000"/>
              </a:lnSpc>
              <a:spcBef>
                <a:spcPts val="5"/>
              </a:spcBef>
              <a:spcAft>
                <a:spcPts val="0"/>
              </a:spcAft>
              <a:buNone/>
            </a:pPr>
            <a:r>
              <a:rPr lang="en-US" sz="1800">
                <a:solidFill>
                  <a:srgbClr val="1185C3"/>
                </a:solidFill>
                <a:latin typeface="Arial"/>
                <a:ea typeface="Arial"/>
                <a:cs typeface="Arial"/>
                <a:sym typeface="Arial"/>
              </a:rPr>
              <a:t>Dec 2021.</a:t>
            </a:r>
            <a:endParaRPr sz="1800">
              <a:latin typeface="Arial"/>
              <a:ea typeface="Arial"/>
              <a:cs typeface="Arial"/>
              <a:sym typeface="Arial"/>
            </a:endParaRPr>
          </a:p>
        </p:txBody>
      </p:sp>
      <p:sp>
        <p:nvSpPr>
          <p:cNvPr id="168" name="Google Shape;168;p10"/>
          <p:cNvSpPr txBox="1"/>
          <p:nvPr/>
        </p:nvSpPr>
        <p:spPr>
          <a:xfrm>
            <a:off x="5735192" y="3411473"/>
            <a:ext cx="2171065" cy="1946275"/>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sz="1800" b="1">
                <a:solidFill>
                  <a:srgbClr val="1185C3"/>
                </a:solidFill>
                <a:latin typeface="Arial"/>
                <a:ea typeface="Arial"/>
                <a:cs typeface="Arial"/>
                <a:sym typeface="Arial"/>
              </a:rPr>
              <a:t>Ranked 2nd</a:t>
            </a:r>
            <a:endParaRPr sz="1800">
              <a:latin typeface="Arial"/>
              <a:ea typeface="Arial"/>
              <a:cs typeface="Arial"/>
              <a:sym typeface="Arial"/>
            </a:endParaRPr>
          </a:p>
          <a:p>
            <a:pPr marL="12700" marR="5080" lvl="0" indent="0" algn="l" rtl="0">
              <a:lnSpc>
                <a:spcPct val="100000"/>
              </a:lnSpc>
              <a:spcBef>
                <a:spcPts val="0"/>
              </a:spcBef>
              <a:spcAft>
                <a:spcPts val="0"/>
              </a:spcAft>
              <a:buNone/>
            </a:pPr>
            <a:r>
              <a:rPr lang="en-US" sz="1800">
                <a:solidFill>
                  <a:srgbClr val="1185C3"/>
                </a:solidFill>
                <a:latin typeface="Arial"/>
                <a:ea typeface="Arial"/>
                <a:cs typeface="Arial"/>
                <a:sym typeface="Arial"/>
              </a:rPr>
              <a:t>in Caribbean for Best Places for Business. From 2015 - 2020</a:t>
            </a:r>
            <a:endParaRPr sz="1800">
              <a:latin typeface="Arial"/>
              <a:ea typeface="Arial"/>
              <a:cs typeface="Arial"/>
              <a:sym typeface="Arial"/>
            </a:endParaRPr>
          </a:p>
          <a:p>
            <a:pPr marL="12700" marR="441959" lvl="0" indent="0" algn="l" rtl="0">
              <a:lnSpc>
                <a:spcPct val="100000"/>
              </a:lnSpc>
              <a:spcBef>
                <a:spcPts val="0"/>
              </a:spcBef>
              <a:spcAft>
                <a:spcPts val="0"/>
              </a:spcAft>
              <a:buNone/>
            </a:pPr>
            <a:r>
              <a:rPr lang="en-US" sz="1800">
                <a:solidFill>
                  <a:srgbClr val="1185C3"/>
                </a:solidFill>
                <a:latin typeface="Arial"/>
                <a:ea typeface="Arial"/>
                <a:cs typeface="Arial"/>
                <a:sym typeface="Arial"/>
              </a:rPr>
              <a:t>Guyana had an average of 3.5% business growth.</a:t>
            </a:r>
            <a:endParaRPr sz="1800">
              <a:latin typeface="Arial"/>
              <a:ea typeface="Arial"/>
              <a:cs typeface="Arial"/>
              <a:sym typeface="Arial"/>
            </a:endParaRPr>
          </a:p>
        </p:txBody>
      </p:sp>
      <p:sp>
        <p:nvSpPr>
          <p:cNvPr id="169" name="Google Shape;169;p10"/>
          <p:cNvSpPr txBox="1"/>
          <p:nvPr/>
        </p:nvSpPr>
        <p:spPr>
          <a:xfrm>
            <a:off x="8726551" y="3411473"/>
            <a:ext cx="2235200" cy="2494915"/>
          </a:xfrm>
          <a:prstGeom prst="rect">
            <a:avLst/>
          </a:prstGeom>
          <a:noFill/>
          <a:ln>
            <a:noFill/>
          </a:ln>
        </p:spPr>
        <p:txBody>
          <a:bodyPr spcFirstLastPara="1" wrap="square" lIns="0" tIns="12700" rIns="0" bIns="0" anchor="t" anchorCtr="0">
            <a:spAutoFit/>
          </a:bodyPr>
          <a:lstStyle/>
          <a:p>
            <a:pPr marL="12700" marR="149860" lvl="0" indent="0" algn="l" rtl="0">
              <a:lnSpc>
                <a:spcPct val="100000"/>
              </a:lnSpc>
              <a:spcBef>
                <a:spcPts val="0"/>
              </a:spcBef>
              <a:spcAft>
                <a:spcPts val="0"/>
              </a:spcAft>
              <a:buNone/>
            </a:pPr>
            <a:r>
              <a:rPr lang="en-US" sz="1800" b="1">
                <a:solidFill>
                  <a:srgbClr val="1185C3"/>
                </a:solidFill>
                <a:latin typeface="Arial"/>
                <a:ea typeface="Arial"/>
                <a:cs typeface="Arial"/>
                <a:sym typeface="Arial"/>
              </a:rPr>
              <a:t>Employment </a:t>
            </a:r>
            <a:r>
              <a:rPr lang="en-US" sz="1800">
                <a:solidFill>
                  <a:srgbClr val="1185C3"/>
                </a:solidFill>
                <a:latin typeface="Arial"/>
                <a:ea typeface="Arial"/>
                <a:cs typeface="Arial"/>
                <a:sym typeface="Arial"/>
              </a:rPr>
              <a:t>Largest employment center in the Region</a:t>
            </a:r>
            <a:endParaRPr sz="1800">
              <a:latin typeface="Arial"/>
              <a:ea typeface="Arial"/>
              <a:cs typeface="Arial"/>
              <a:sym typeface="Arial"/>
            </a:endParaRPr>
          </a:p>
          <a:p>
            <a:pPr marL="12700" marR="5080" lvl="0" indent="0" algn="l" rtl="0">
              <a:lnSpc>
                <a:spcPct val="100000"/>
              </a:lnSpc>
              <a:spcBef>
                <a:spcPts val="0"/>
              </a:spcBef>
              <a:spcAft>
                <a:spcPts val="0"/>
              </a:spcAft>
              <a:buNone/>
            </a:pPr>
            <a:r>
              <a:rPr lang="en-US" sz="1800">
                <a:solidFill>
                  <a:srgbClr val="1185C3"/>
                </a:solidFill>
                <a:latin typeface="Arial"/>
                <a:ea typeface="Arial"/>
                <a:cs typeface="Arial"/>
                <a:sym typeface="Arial"/>
              </a:rPr>
              <a:t>accounting for 38% of total employment.</a:t>
            </a:r>
            <a:endParaRPr sz="1800">
              <a:latin typeface="Arial"/>
              <a:ea typeface="Arial"/>
              <a:cs typeface="Arial"/>
              <a:sym typeface="Arial"/>
            </a:endParaRPr>
          </a:p>
          <a:p>
            <a:pPr marL="12700" lvl="0" indent="0" algn="l" rtl="0">
              <a:lnSpc>
                <a:spcPct val="100000"/>
              </a:lnSpc>
              <a:spcBef>
                <a:spcPts val="0"/>
              </a:spcBef>
              <a:spcAft>
                <a:spcPts val="0"/>
              </a:spcAft>
              <a:buNone/>
            </a:pPr>
            <a:r>
              <a:rPr lang="en-US" sz="1800">
                <a:solidFill>
                  <a:srgbClr val="1185C3"/>
                </a:solidFill>
                <a:latin typeface="Arial"/>
                <a:ea typeface="Arial"/>
                <a:cs typeface="Arial"/>
                <a:sym typeface="Arial"/>
              </a:rPr>
              <a:t>From 2006 - 2016,</a:t>
            </a:r>
            <a:endParaRPr sz="1800">
              <a:latin typeface="Arial"/>
              <a:ea typeface="Arial"/>
              <a:cs typeface="Arial"/>
              <a:sym typeface="Arial"/>
            </a:endParaRPr>
          </a:p>
          <a:p>
            <a:pPr marL="12700" marR="19050" lvl="0" indent="0" algn="just" rtl="0">
              <a:lnSpc>
                <a:spcPct val="100000"/>
              </a:lnSpc>
              <a:spcBef>
                <a:spcPts val="0"/>
              </a:spcBef>
              <a:spcAft>
                <a:spcPts val="0"/>
              </a:spcAft>
              <a:buNone/>
            </a:pPr>
            <a:r>
              <a:rPr lang="en-US" sz="1800">
                <a:solidFill>
                  <a:srgbClr val="1185C3"/>
                </a:solidFill>
                <a:latin typeface="Arial"/>
                <a:ea typeface="Arial"/>
                <a:cs typeface="Arial"/>
                <a:sym typeface="Arial"/>
              </a:rPr>
              <a:t>there was an average of 3.5 % employment growth</a:t>
            </a:r>
            <a:endParaRPr sz="1800">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Shape 173"/>
        <p:cNvGrpSpPr/>
        <p:nvPr/>
      </p:nvGrpSpPr>
      <p:grpSpPr>
        <a:xfrm>
          <a:off x="0" y="0"/>
          <a:ext cx="0" cy="0"/>
          <a:chOff x="0" y="0"/>
          <a:chExt cx="0" cy="0"/>
        </a:xfrm>
      </p:grpSpPr>
      <p:pic>
        <p:nvPicPr>
          <p:cNvPr id="174" name="Google Shape;174;p11"/>
          <p:cNvPicPr preferRelativeResize="0"/>
          <p:nvPr/>
        </p:nvPicPr>
        <p:blipFill rotWithShape="1">
          <a:blip r:embed="rId3">
            <a:alphaModFix/>
          </a:blip>
          <a:srcRect/>
          <a:stretch/>
        </p:blipFill>
        <p:spPr>
          <a:xfrm>
            <a:off x="0" y="0"/>
            <a:ext cx="12192000" cy="6857999"/>
          </a:xfrm>
          <a:prstGeom prst="rect">
            <a:avLst/>
          </a:prstGeom>
          <a:noFill/>
          <a:ln>
            <a:noFill/>
          </a:ln>
        </p:spPr>
      </p:pic>
      <p:grpSp>
        <p:nvGrpSpPr>
          <p:cNvPr id="175" name="Google Shape;175;p11"/>
          <p:cNvGrpSpPr/>
          <p:nvPr/>
        </p:nvGrpSpPr>
        <p:grpSpPr>
          <a:xfrm>
            <a:off x="150876" y="0"/>
            <a:ext cx="12041251" cy="6858508"/>
            <a:chOff x="150876" y="0"/>
            <a:chExt cx="12041251" cy="6858508"/>
          </a:xfrm>
        </p:grpSpPr>
        <p:sp>
          <p:nvSpPr>
            <p:cNvPr id="176" name="Google Shape;176;p11"/>
            <p:cNvSpPr/>
            <p:nvPr/>
          </p:nvSpPr>
          <p:spPr>
            <a:xfrm>
              <a:off x="457200" y="0"/>
              <a:ext cx="1122045" cy="5329555"/>
            </a:xfrm>
            <a:custGeom>
              <a:avLst/>
              <a:gdLst/>
              <a:ahLst/>
              <a:cxnLst/>
              <a:rect l="l" t="t" r="r" b="b"/>
              <a:pathLst>
                <a:path w="1122045" h="5329555" extrusionOk="0">
                  <a:moveTo>
                    <a:pt x="1121664" y="0"/>
                  </a:moveTo>
                  <a:lnTo>
                    <a:pt x="867791" y="0"/>
                  </a:lnTo>
                  <a:lnTo>
                    <a:pt x="0" y="5286502"/>
                  </a:lnTo>
                  <a:lnTo>
                    <a:pt x="247497" y="5329428"/>
                  </a:lnTo>
                  <a:lnTo>
                    <a:pt x="1121664" y="0"/>
                  </a:lnTo>
                  <a:close/>
                </a:path>
              </a:pathLst>
            </a:custGeom>
            <a:solidFill>
              <a:srgbClr val="2FACEB"/>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77" name="Google Shape;177;p11"/>
            <p:cNvSpPr/>
            <p:nvPr/>
          </p:nvSpPr>
          <p:spPr>
            <a:xfrm>
              <a:off x="150876" y="0"/>
              <a:ext cx="1117600" cy="5278120"/>
            </a:xfrm>
            <a:custGeom>
              <a:avLst/>
              <a:gdLst/>
              <a:ahLst/>
              <a:cxnLst/>
              <a:rect l="l" t="t" r="r" b="b"/>
              <a:pathLst>
                <a:path w="1117600" h="5278120" extrusionOk="0">
                  <a:moveTo>
                    <a:pt x="1117092" y="0"/>
                  </a:moveTo>
                  <a:lnTo>
                    <a:pt x="864793" y="0"/>
                  </a:lnTo>
                  <a:lnTo>
                    <a:pt x="0" y="5239512"/>
                  </a:lnTo>
                  <a:lnTo>
                    <a:pt x="249123" y="5277612"/>
                  </a:lnTo>
                  <a:lnTo>
                    <a:pt x="1117092" y="0"/>
                  </a:lnTo>
                  <a:close/>
                </a:path>
              </a:pathLst>
            </a:custGeom>
            <a:solidFill>
              <a:srgbClr val="585858"/>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78" name="Google Shape;178;p11"/>
            <p:cNvSpPr/>
            <p:nvPr/>
          </p:nvSpPr>
          <p:spPr>
            <a:xfrm>
              <a:off x="150876" y="5239511"/>
              <a:ext cx="1228725" cy="1618615"/>
            </a:xfrm>
            <a:custGeom>
              <a:avLst/>
              <a:gdLst/>
              <a:ahLst/>
              <a:cxnLst/>
              <a:rect l="l" t="t" r="r" b="b"/>
              <a:pathLst>
                <a:path w="1228725" h="1618615" extrusionOk="0">
                  <a:moveTo>
                    <a:pt x="0" y="0"/>
                  </a:moveTo>
                  <a:lnTo>
                    <a:pt x="1174369" y="1618487"/>
                  </a:lnTo>
                  <a:lnTo>
                    <a:pt x="1228344" y="1618487"/>
                  </a:lnTo>
                  <a:lnTo>
                    <a:pt x="0" y="0"/>
                  </a:lnTo>
                  <a:close/>
                </a:path>
              </a:pathLst>
            </a:custGeom>
            <a:solidFill>
              <a:srgbClr val="252525"/>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79" name="Google Shape;179;p11"/>
            <p:cNvSpPr/>
            <p:nvPr/>
          </p:nvSpPr>
          <p:spPr>
            <a:xfrm>
              <a:off x="457200" y="5291328"/>
              <a:ext cx="1495425" cy="1567180"/>
            </a:xfrm>
            <a:custGeom>
              <a:avLst/>
              <a:gdLst/>
              <a:ahLst/>
              <a:cxnLst/>
              <a:rect l="l" t="t" r="r" b="b"/>
              <a:pathLst>
                <a:path w="1495425" h="1567179" extrusionOk="0">
                  <a:moveTo>
                    <a:pt x="0" y="0"/>
                  </a:moveTo>
                  <a:lnTo>
                    <a:pt x="1442720" y="1566672"/>
                  </a:lnTo>
                  <a:lnTo>
                    <a:pt x="1495044" y="1566672"/>
                  </a:lnTo>
                  <a:lnTo>
                    <a:pt x="0" y="0"/>
                  </a:lnTo>
                  <a:close/>
                </a:path>
              </a:pathLst>
            </a:custGeom>
            <a:solidFill>
              <a:srgbClr val="0C5A82"/>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80" name="Google Shape;180;p11"/>
            <p:cNvSpPr/>
            <p:nvPr/>
          </p:nvSpPr>
          <p:spPr>
            <a:xfrm>
              <a:off x="457200" y="5286755"/>
              <a:ext cx="2131060" cy="1571625"/>
            </a:xfrm>
            <a:custGeom>
              <a:avLst/>
              <a:gdLst/>
              <a:ahLst/>
              <a:cxnLst/>
              <a:rect l="l" t="t" r="r" b="b"/>
              <a:pathLst>
                <a:path w="2131060" h="1571625" extrusionOk="0">
                  <a:moveTo>
                    <a:pt x="0" y="0"/>
                  </a:moveTo>
                  <a:lnTo>
                    <a:pt x="0" y="4699"/>
                  </a:lnTo>
                  <a:lnTo>
                    <a:pt x="1495552" y="1571243"/>
                  </a:lnTo>
                  <a:lnTo>
                    <a:pt x="2130552" y="1571243"/>
                  </a:lnTo>
                  <a:lnTo>
                    <a:pt x="247662" y="42799"/>
                  </a:lnTo>
                  <a:lnTo>
                    <a:pt x="0" y="0"/>
                  </a:lnTo>
                  <a:close/>
                </a:path>
              </a:pathLst>
            </a:custGeom>
            <a:solidFill>
              <a:srgbClr val="1286C3"/>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81" name="Google Shape;181;p11"/>
            <p:cNvSpPr/>
            <p:nvPr/>
          </p:nvSpPr>
          <p:spPr>
            <a:xfrm>
              <a:off x="150876" y="5239511"/>
              <a:ext cx="1694814" cy="1618615"/>
            </a:xfrm>
            <a:custGeom>
              <a:avLst/>
              <a:gdLst/>
              <a:ahLst/>
              <a:cxnLst/>
              <a:rect l="l" t="t" r="r" b="b"/>
              <a:pathLst>
                <a:path w="1694814" h="1618615" extrusionOk="0">
                  <a:moveTo>
                    <a:pt x="0" y="0"/>
                  </a:moveTo>
                  <a:lnTo>
                    <a:pt x="1228217" y="1618487"/>
                  </a:lnTo>
                  <a:lnTo>
                    <a:pt x="1694688" y="1618487"/>
                  </a:lnTo>
                  <a:lnTo>
                    <a:pt x="291973" y="95250"/>
                  </a:lnTo>
                  <a:lnTo>
                    <a:pt x="244360" y="42799"/>
                  </a:lnTo>
                  <a:lnTo>
                    <a:pt x="249123" y="42799"/>
                  </a:lnTo>
                  <a:lnTo>
                    <a:pt x="249123" y="38100"/>
                  </a:lnTo>
                  <a:lnTo>
                    <a:pt x="244360" y="38100"/>
                  </a:lnTo>
                  <a:lnTo>
                    <a:pt x="0" y="0"/>
                  </a:lnTo>
                  <a:close/>
                </a:path>
              </a:pathLst>
            </a:custGeom>
            <a:solidFill>
              <a:srgbClr val="40404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82" name="Google Shape;182;p11"/>
            <p:cNvSpPr/>
            <p:nvPr/>
          </p:nvSpPr>
          <p:spPr>
            <a:xfrm>
              <a:off x="1002792" y="495300"/>
              <a:ext cx="11189335" cy="806450"/>
            </a:xfrm>
            <a:custGeom>
              <a:avLst/>
              <a:gdLst/>
              <a:ahLst/>
              <a:cxnLst/>
              <a:rect l="l" t="t" r="r" b="b"/>
              <a:pathLst>
                <a:path w="11189335" h="806450" extrusionOk="0">
                  <a:moveTo>
                    <a:pt x="11189208" y="0"/>
                  </a:moveTo>
                  <a:lnTo>
                    <a:pt x="0" y="0"/>
                  </a:lnTo>
                  <a:lnTo>
                    <a:pt x="0" y="806196"/>
                  </a:lnTo>
                  <a:lnTo>
                    <a:pt x="11189208" y="806196"/>
                  </a:lnTo>
                  <a:lnTo>
                    <a:pt x="11189208" y="0"/>
                  </a:lnTo>
                  <a:close/>
                </a:path>
              </a:pathLst>
            </a:custGeom>
            <a:solidFill>
              <a:srgbClr val="585858"/>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grpSp>
      <p:sp>
        <p:nvSpPr>
          <p:cNvPr id="183" name="Google Shape;183;p11"/>
          <p:cNvSpPr txBox="1">
            <a:spLocks noGrp="1"/>
          </p:cNvSpPr>
          <p:nvPr>
            <p:ph type="title"/>
          </p:nvPr>
        </p:nvSpPr>
        <p:spPr>
          <a:xfrm>
            <a:off x="6033008" y="551815"/>
            <a:ext cx="5656580" cy="635000"/>
          </a:xfrm>
          <a:prstGeom prst="rect">
            <a:avLst/>
          </a:prstGeom>
          <a:noFill/>
          <a:ln>
            <a:noFill/>
          </a:ln>
        </p:spPr>
        <p:txBody>
          <a:bodyPr spcFirstLastPara="1" wrap="square" lIns="0" tIns="12050" rIns="0" bIns="0" anchor="t" anchorCtr="0">
            <a:spAutoFit/>
          </a:bodyPr>
          <a:lstStyle/>
          <a:p>
            <a:pPr marL="12700" lvl="0" indent="0" algn="l" rtl="0">
              <a:lnSpc>
                <a:spcPct val="100000"/>
              </a:lnSpc>
              <a:spcBef>
                <a:spcPts val="0"/>
              </a:spcBef>
              <a:spcAft>
                <a:spcPts val="0"/>
              </a:spcAft>
              <a:buNone/>
            </a:pPr>
            <a:r>
              <a:rPr lang="en-US">
                <a:solidFill>
                  <a:srgbClr val="FFFFFF"/>
                </a:solidFill>
              </a:rPr>
              <a:t>The City of Avalon (GY)</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Google Shape;188;p12"/>
          <p:cNvSpPr txBox="1">
            <a:spLocks noGrp="1"/>
          </p:cNvSpPr>
          <p:nvPr>
            <p:ph type="title"/>
          </p:nvPr>
        </p:nvSpPr>
        <p:spPr>
          <a:xfrm>
            <a:off x="3386709" y="303021"/>
            <a:ext cx="6219190" cy="1122680"/>
          </a:xfrm>
          <a:prstGeom prst="rect">
            <a:avLst/>
          </a:prstGeom>
          <a:noFill/>
          <a:ln>
            <a:noFill/>
          </a:ln>
        </p:spPr>
        <p:txBody>
          <a:bodyPr spcFirstLastPara="1" wrap="square" lIns="0" tIns="12700" rIns="0" bIns="0" anchor="t" anchorCtr="0">
            <a:spAutoFit/>
          </a:bodyPr>
          <a:lstStyle/>
          <a:p>
            <a:pPr marL="12700" marR="5080" lvl="0" indent="381000" algn="l" rtl="0">
              <a:lnSpc>
                <a:spcPct val="100000"/>
              </a:lnSpc>
              <a:spcBef>
                <a:spcPts val="0"/>
              </a:spcBef>
              <a:spcAft>
                <a:spcPts val="0"/>
              </a:spcAft>
              <a:buNone/>
            </a:pPr>
            <a:r>
              <a:rPr lang="en-US" sz="3600"/>
              <a:t>About The City of Avalon </a:t>
            </a:r>
            <a:r>
              <a:rPr lang="en-US" sz="3600" u="sng">
                <a:solidFill>
                  <a:srgbClr val="2F85EC"/>
                </a:solidFill>
                <a:hlinkClick r:id="rId3">
                  <a:extLst>
                    <a:ext uri="{A12FA001-AC4F-418D-AE19-62706E023703}">
                      <ahyp:hlinkClr xmlns:ahyp="http://schemas.microsoft.com/office/drawing/2018/hyperlinkcolor" val="tx"/>
                    </a:ext>
                  </a:extLst>
                </a:hlinkClick>
              </a:rPr>
              <a:t>http://thecityofavalongy.com</a:t>
            </a:r>
            <a:endParaRPr sz="3600"/>
          </a:p>
        </p:txBody>
      </p:sp>
      <p:sp>
        <p:nvSpPr>
          <p:cNvPr id="189" name="Google Shape;189;p12"/>
          <p:cNvSpPr txBox="1"/>
          <p:nvPr/>
        </p:nvSpPr>
        <p:spPr>
          <a:xfrm>
            <a:off x="2270505" y="1461617"/>
            <a:ext cx="8427720" cy="5284470"/>
          </a:xfrm>
          <a:prstGeom prst="rect">
            <a:avLst/>
          </a:prstGeom>
          <a:noFill/>
          <a:ln>
            <a:noFill/>
          </a:ln>
        </p:spPr>
        <p:txBody>
          <a:bodyPr spcFirstLastPara="1" wrap="square" lIns="0" tIns="12700" rIns="0" bIns="0" anchor="t" anchorCtr="0">
            <a:spAutoFit/>
          </a:bodyPr>
          <a:lstStyle/>
          <a:p>
            <a:pPr marL="299085" marR="61594" lvl="0" indent="-287019" algn="l" rtl="0">
              <a:lnSpc>
                <a:spcPct val="140000"/>
              </a:lnSpc>
              <a:spcBef>
                <a:spcPts val="0"/>
              </a:spcBef>
              <a:spcAft>
                <a:spcPts val="0"/>
              </a:spcAft>
              <a:buClr>
                <a:srgbClr val="1286C3"/>
              </a:buClr>
              <a:buSzPts val="1600"/>
              <a:buFont typeface="Arial"/>
              <a:buChar char="•"/>
            </a:pPr>
            <a:r>
              <a:rPr lang="en-US" sz="1100">
                <a:solidFill>
                  <a:srgbClr val="1185C3"/>
                </a:solidFill>
                <a:latin typeface="Arial"/>
                <a:ea typeface="Arial"/>
                <a:cs typeface="Arial"/>
                <a:sym typeface="Arial"/>
              </a:rPr>
              <a:t>As we position ourselves to be one the Best Place to live in Guyana. We are tapping into to the housing boom as a result of the discovery of Black gold in this country, currently taking place in Guyana today. Due to the overcrowding in the urban area such as Georgetown and its surrounding environs, it is imperative that quality affordable housing is developed within thirty minutes from the capital city.</a:t>
            </a:r>
            <a:endParaRPr sz="1100">
              <a:latin typeface="Arial"/>
              <a:ea typeface="Arial"/>
              <a:cs typeface="Arial"/>
              <a:sym typeface="Arial"/>
            </a:endParaRPr>
          </a:p>
          <a:p>
            <a:pPr marL="299085" marR="5080" lvl="0" indent="-287019" algn="l" rtl="0">
              <a:lnSpc>
                <a:spcPct val="140100"/>
              </a:lnSpc>
              <a:spcBef>
                <a:spcPts val="860"/>
              </a:spcBef>
              <a:spcAft>
                <a:spcPts val="0"/>
              </a:spcAft>
              <a:buClr>
                <a:srgbClr val="1286C3"/>
              </a:buClr>
              <a:buSzPts val="1600"/>
              <a:buFont typeface="Arial"/>
              <a:buChar char="•"/>
            </a:pPr>
            <a:r>
              <a:rPr lang="en-US" sz="1100">
                <a:solidFill>
                  <a:srgbClr val="1185C3"/>
                </a:solidFill>
                <a:latin typeface="Arial"/>
                <a:ea typeface="Arial"/>
                <a:cs typeface="Arial"/>
                <a:sym typeface="Arial"/>
              </a:rPr>
              <a:t>The availability of land for housing is becoming scarcer each year and the government has indicated that new housing development opportunities will be available along the east bank corridor. There is great indication that lands in that area will be used to create new industries thereby creating a demand for affordable quality housings along this corridor.</a:t>
            </a:r>
            <a:endParaRPr sz="1100">
              <a:latin typeface="Arial"/>
              <a:ea typeface="Arial"/>
              <a:cs typeface="Arial"/>
              <a:sym typeface="Arial"/>
            </a:endParaRPr>
          </a:p>
          <a:p>
            <a:pPr marL="299085" marR="186690" lvl="0" indent="0" algn="l" rtl="0">
              <a:lnSpc>
                <a:spcPct val="140000"/>
              </a:lnSpc>
              <a:spcBef>
                <a:spcPts val="0"/>
              </a:spcBef>
              <a:spcAft>
                <a:spcPts val="0"/>
              </a:spcAft>
              <a:buNone/>
            </a:pPr>
            <a:r>
              <a:rPr lang="en-US" sz="1100">
                <a:solidFill>
                  <a:srgbClr val="1185C3"/>
                </a:solidFill>
                <a:latin typeface="Arial"/>
                <a:ea typeface="Arial"/>
                <a:cs typeface="Arial"/>
                <a:sym typeface="Arial"/>
              </a:rPr>
              <a:t>Guyanese returning home are also seeking quality affordable homes and villas they have grown accustomed to in North America and Europe.</a:t>
            </a:r>
            <a:endParaRPr sz="1100">
              <a:latin typeface="Arial"/>
              <a:ea typeface="Arial"/>
              <a:cs typeface="Arial"/>
              <a:sym typeface="Arial"/>
            </a:endParaRPr>
          </a:p>
          <a:p>
            <a:pPr marL="299085" marR="22860" lvl="0" indent="-287019" algn="l" rtl="0">
              <a:lnSpc>
                <a:spcPct val="140000"/>
              </a:lnSpc>
              <a:spcBef>
                <a:spcPts val="865"/>
              </a:spcBef>
              <a:spcAft>
                <a:spcPts val="0"/>
              </a:spcAft>
              <a:buClr>
                <a:srgbClr val="1286C3"/>
              </a:buClr>
              <a:buSzPts val="1600"/>
              <a:buFont typeface="Arial"/>
              <a:buChar char="•"/>
            </a:pPr>
            <a:r>
              <a:rPr lang="en-US" sz="1100">
                <a:solidFill>
                  <a:srgbClr val="1185C3"/>
                </a:solidFill>
                <a:latin typeface="Arial"/>
                <a:ea typeface="Arial"/>
                <a:cs typeface="Arial"/>
                <a:sym typeface="Arial"/>
              </a:rPr>
              <a:t>The City of Avalon is poised to provide not just a quality home at an Affordable price, but auxiliary services from state of the art health care services and providers, fire service, police department, Avalon private security firm, private clinics, private schools(from Daycare/PREK- to University), first class entertainments strip with first class nightlife, from upscale restaurants, soft commercial ranging from Avalon coffee shop/and a multiplicity of other local fast food attractions/Avalon Auto Dealerships/ Avalon Tech Center &amp; Incubation hub)movie theatres, Malls, an amusement park, Senior Citizen Active Lifestyle home, golf Course, Hotels, recreational parks, gas stations with mini mart, credit union, supermarkets, Laundromats, salons &amp; barbershops, casino, hardware stores etc) For Light Industrial Avalon Energy/Avalon Transportation Terminal, Avalon Water bottling Facility/Avalon Furniture factory/Avalon Building System factory(Sawmill, Block Making&amp; Composite wood factory /Boss Communication phone, cable &amp; internet service provider, one solar farm plus 20 acres designated to aquaponics farming.</a:t>
            </a:r>
            <a:endParaRPr sz="1100">
              <a:latin typeface="Arial"/>
              <a:ea typeface="Arial"/>
              <a:cs typeface="Arial"/>
              <a:sym typeface="Arial"/>
            </a:endParaRPr>
          </a:p>
          <a:p>
            <a:pPr marL="299085" marR="147320" lvl="0" indent="-287019" algn="l" rtl="0">
              <a:lnSpc>
                <a:spcPct val="140000"/>
              </a:lnSpc>
              <a:spcBef>
                <a:spcPts val="865"/>
              </a:spcBef>
              <a:spcAft>
                <a:spcPts val="0"/>
              </a:spcAft>
              <a:buClr>
                <a:srgbClr val="1286C3"/>
              </a:buClr>
              <a:buSzPts val="1600"/>
              <a:buFont typeface="Arial"/>
              <a:buChar char="•"/>
            </a:pPr>
            <a:r>
              <a:rPr lang="en-US" sz="1100">
                <a:solidFill>
                  <a:srgbClr val="1185C3"/>
                </a:solidFill>
                <a:latin typeface="Arial"/>
                <a:ea typeface="Arial"/>
                <a:cs typeface="Arial"/>
                <a:sym typeface="Arial"/>
              </a:rPr>
              <a:t>Based on #Project5000 Homeownership platform our current client composition is 57% remigrant with 5% from the expat community along with 38% from our local professional community. Our mission is revolutionizing the housing industry offering our residents, American styled quality homes at an affordable price.</a:t>
            </a:r>
            <a:endParaRPr sz="1100">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Shape 193"/>
        <p:cNvGrpSpPr/>
        <p:nvPr/>
      </p:nvGrpSpPr>
      <p:grpSpPr>
        <a:xfrm>
          <a:off x="0" y="0"/>
          <a:ext cx="0" cy="0"/>
          <a:chOff x="0" y="0"/>
          <a:chExt cx="0" cy="0"/>
        </a:xfrm>
      </p:grpSpPr>
      <p:pic>
        <p:nvPicPr>
          <p:cNvPr id="194" name="Google Shape;194;p13"/>
          <p:cNvPicPr preferRelativeResize="0"/>
          <p:nvPr/>
        </p:nvPicPr>
        <p:blipFill rotWithShape="1">
          <a:blip r:embed="rId3">
            <a:alphaModFix/>
          </a:blip>
          <a:srcRect/>
          <a:stretch/>
        </p:blipFill>
        <p:spPr>
          <a:xfrm>
            <a:off x="0" y="0"/>
            <a:ext cx="12192000" cy="6857999"/>
          </a:xfrm>
          <a:prstGeom prst="rect">
            <a:avLst/>
          </a:prstGeom>
          <a:noFill/>
          <a:ln>
            <a:noFill/>
          </a:ln>
        </p:spPr>
      </p:pic>
      <p:grpSp>
        <p:nvGrpSpPr>
          <p:cNvPr id="195" name="Google Shape;195;p13"/>
          <p:cNvGrpSpPr/>
          <p:nvPr/>
        </p:nvGrpSpPr>
        <p:grpSpPr>
          <a:xfrm>
            <a:off x="150876" y="0"/>
            <a:ext cx="2437384" cy="6858508"/>
            <a:chOff x="150876" y="0"/>
            <a:chExt cx="2437384" cy="6858508"/>
          </a:xfrm>
        </p:grpSpPr>
        <p:sp>
          <p:nvSpPr>
            <p:cNvPr id="196" name="Google Shape;196;p13"/>
            <p:cNvSpPr/>
            <p:nvPr/>
          </p:nvSpPr>
          <p:spPr>
            <a:xfrm>
              <a:off x="457200" y="0"/>
              <a:ext cx="1122045" cy="5329555"/>
            </a:xfrm>
            <a:custGeom>
              <a:avLst/>
              <a:gdLst/>
              <a:ahLst/>
              <a:cxnLst/>
              <a:rect l="l" t="t" r="r" b="b"/>
              <a:pathLst>
                <a:path w="1122045" h="5329555" extrusionOk="0">
                  <a:moveTo>
                    <a:pt x="1121664" y="0"/>
                  </a:moveTo>
                  <a:lnTo>
                    <a:pt x="867791" y="0"/>
                  </a:lnTo>
                  <a:lnTo>
                    <a:pt x="0" y="5286502"/>
                  </a:lnTo>
                  <a:lnTo>
                    <a:pt x="247497" y="5329428"/>
                  </a:lnTo>
                  <a:lnTo>
                    <a:pt x="1121664" y="0"/>
                  </a:lnTo>
                  <a:close/>
                </a:path>
              </a:pathLst>
            </a:custGeom>
            <a:solidFill>
              <a:srgbClr val="2FACEB"/>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97" name="Google Shape;197;p13"/>
            <p:cNvSpPr/>
            <p:nvPr/>
          </p:nvSpPr>
          <p:spPr>
            <a:xfrm>
              <a:off x="150876" y="0"/>
              <a:ext cx="1117600" cy="5278120"/>
            </a:xfrm>
            <a:custGeom>
              <a:avLst/>
              <a:gdLst/>
              <a:ahLst/>
              <a:cxnLst/>
              <a:rect l="l" t="t" r="r" b="b"/>
              <a:pathLst>
                <a:path w="1117600" h="5278120" extrusionOk="0">
                  <a:moveTo>
                    <a:pt x="1117092" y="0"/>
                  </a:moveTo>
                  <a:lnTo>
                    <a:pt x="864793" y="0"/>
                  </a:lnTo>
                  <a:lnTo>
                    <a:pt x="0" y="5239512"/>
                  </a:lnTo>
                  <a:lnTo>
                    <a:pt x="249123" y="5277612"/>
                  </a:lnTo>
                  <a:lnTo>
                    <a:pt x="1117092" y="0"/>
                  </a:lnTo>
                  <a:close/>
                </a:path>
              </a:pathLst>
            </a:custGeom>
            <a:solidFill>
              <a:srgbClr val="585858"/>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98" name="Google Shape;198;p13"/>
            <p:cNvSpPr/>
            <p:nvPr/>
          </p:nvSpPr>
          <p:spPr>
            <a:xfrm>
              <a:off x="150876" y="5239511"/>
              <a:ext cx="1228725" cy="1618615"/>
            </a:xfrm>
            <a:custGeom>
              <a:avLst/>
              <a:gdLst/>
              <a:ahLst/>
              <a:cxnLst/>
              <a:rect l="l" t="t" r="r" b="b"/>
              <a:pathLst>
                <a:path w="1228725" h="1618615" extrusionOk="0">
                  <a:moveTo>
                    <a:pt x="0" y="0"/>
                  </a:moveTo>
                  <a:lnTo>
                    <a:pt x="1174369" y="1618487"/>
                  </a:lnTo>
                  <a:lnTo>
                    <a:pt x="1228344" y="1618487"/>
                  </a:lnTo>
                  <a:lnTo>
                    <a:pt x="0" y="0"/>
                  </a:lnTo>
                  <a:close/>
                </a:path>
              </a:pathLst>
            </a:custGeom>
            <a:solidFill>
              <a:srgbClr val="252525"/>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99" name="Google Shape;199;p13"/>
            <p:cNvSpPr/>
            <p:nvPr/>
          </p:nvSpPr>
          <p:spPr>
            <a:xfrm>
              <a:off x="457200" y="5291328"/>
              <a:ext cx="1495425" cy="1567180"/>
            </a:xfrm>
            <a:custGeom>
              <a:avLst/>
              <a:gdLst/>
              <a:ahLst/>
              <a:cxnLst/>
              <a:rect l="l" t="t" r="r" b="b"/>
              <a:pathLst>
                <a:path w="1495425" h="1567179" extrusionOk="0">
                  <a:moveTo>
                    <a:pt x="0" y="0"/>
                  </a:moveTo>
                  <a:lnTo>
                    <a:pt x="1442720" y="1566672"/>
                  </a:lnTo>
                  <a:lnTo>
                    <a:pt x="1495044" y="1566672"/>
                  </a:lnTo>
                  <a:lnTo>
                    <a:pt x="0" y="0"/>
                  </a:lnTo>
                  <a:close/>
                </a:path>
              </a:pathLst>
            </a:custGeom>
            <a:solidFill>
              <a:srgbClr val="0C5A82"/>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00" name="Google Shape;200;p13"/>
            <p:cNvSpPr/>
            <p:nvPr/>
          </p:nvSpPr>
          <p:spPr>
            <a:xfrm>
              <a:off x="457200" y="5286755"/>
              <a:ext cx="2131060" cy="1571625"/>
            </a:xfrm>
            <a:custGeom>
              <a:avLst/>
              <a:gdLst/>
              <a:ahLst/>
              <a:cxnLst/>
              <a:rect l="l" t="t" r="r" b="b"/>
              <a:pathLst>
                <a:path w="2131060" h="1571625" extrusionOk="0">
                  <a:moveTo>
                    <a:pt x="0" y="0"/>
                  </a:moveTo>
                  <a:lnTo>
                    <a:pt x="0" y="4699"/>
                  </a:lnTo>
                  <a:lnTo>
                    <a:pt x="1495552" y="1571243"/>
                  </a:lnTo>
                  <a:lnTo>
                    <a:pt x="2130552" y="1571243"/>
                  </a:lnTo>
                  <a:lnTo>
                    <a:pt x="247662" y="42799"/>
                  </a:lnTo>
                  <a:lnTo>
                    <a:pt x="0" y="0"/>
                  </a:lnTo>
                  <a:close/>
                </a:path>
              </a:pathLst>
            </a:custGeom>
            <a:solidFill>
              <a:srgbClr val="1286C3"/>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01" name="Google Shape;201;p13"/>
            <p:cNvSpPr/>
            <p:nvPr/>
          </p:nvSpPr>
          <p:spPr>
            <a:xfrm>
              <a:off x="150876" y="5239511"/>
              <a:ext cx="1694814" cy="1618615"/>
            </a:xfrm>
            <a:custGeom>
              <a:avLst/>
              <a:gdLst/>
              <a:ahLst/>
              <a:cxnLst/>
              <a:rect l="l" t="t" r="r" b="b"/>
              <a:pathLst>
                <a:path w="1694814" h="1618615" extrusionOk="0">
                  <a:moveTo>
                    <a:pt x="0" y="0"/>
                  </a:moveTo>
                  <a:lnTo>
                    <a:pt x="1228217" y="1618487"/>
                  </a:lnTo>
                  <a:lnTo>
                    <a:pt x="1694688" y="1618487"/>
                  </a:lnTo>
                  <a:lnTo>
                    <a:pt x="291973" y="95250"/>
                  </a:lnTo>
                  <a:lnTo>
                    <a:pt x="244360" y="42799"/>
                  </a:lnTo>
                  <a:lnTo>
                    <a:pt x="249123" y="42799"/>
                  </a:lnTo>
                  <a:lnTo>
                    <a:pt x="249123" y="38100"/>
                  </a:lnTo>
                  <a:lnTo>
                    <a:pt x="244360" y="38100"/>
                  </a:lnTo>
                  <a:lnTo>
                    <a:pt x="0" y="0"/>
                  </a:lnTo>
                  <a:close/>
                </a:path>
              </a:pathLst>
            </a:custGeom>
            <a:solidFill>
              <a:srgbClr val="40404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grpSp>
      <p:grpSp>
        <p:nvGrpSpPr>
          <p:cNvPr id="202" name="Google Shape;202;p13"/>
          <p:cNvGrpSpPr/>
          <p:nvPr/>
        </p:nvGrpSpPr>
        <p:grpSpPr>
          <a:xfrm>
            <a:off x="1871472" y="387095"/>
            <a:ext cx="10059923" cy="6284976"/>
            <a:chOff x="1871472" y="387095"/>
            <a:chExt cx="10059923" cy="6284976"/>
          </a:xfrm>
        </p:grpSpPr>
        <p:sp>
          <p:nvSpPr>
            <p:cNvPr id="203" name="Google Shape;203;p13"/>
            <p:cNvSpPr/>
            <p:nvPr/>
          </p:nvSpPr>
          <p:spPr>
            <a:xfrm>
              <a:off x="6749795" y="4419599"/>
              <a:ext cx="5181600" cy="1953895"/>
            </a:xfrm>
            <a:custGeom>
              <a:avLst/>
              <a:gdLst/>
              <a:ahLst/>
              <a:cxnLst/>
              <a:rect l="l" t="t" r="r" b="b"/>
              <a:pathLst>
                <a:path w="5181600" h="1953895" extrusionOk="0">
                  <a:moveTo>
                    <a:pt x="5181600" y="0"/>
                  </a:moveTo>
                  <a:lnTo>
                    <a:pt x="0" y="0"/>
                  </a:lnTo>
                  <a:lnTo>
                    <a:pt x="0" y="1953768"/>
                  </a:lnTo>
                  <a:lnTo>
                    <a:pt x="5181600" y="1953768"/>
                  </a:lnTo>
                  <a:lnTo>
                    <a:pt x="5181600"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204" name="Google Shape;204;p13"/>
            <p:cNvPicPr preferRelativeResize="0"/>
            <p:nvPr/>
          </p:nvPicPr>
          <p:blipFill rotWithShape="1">
            <a:blip r:embed="rId4">
              <a:alphaModFix/>
            </a:blip>
            <a:srcRect/>
            <a:stretch/>
          </p:blipFill>
          <p:spPr>
            <a:xfrm>
              <a:off x="1871472" y="387095"/>
              <a:ext cx="8508492" cy="6284976"/>
            </a:xfrm>
            <a:prstGeom prst="rect">
              <a:avLst/>
            </a:prstGeom>
            <a:noFill/>
            <a:ln>
              <a:noFill/>
            </a:ln>
          </p:spPr>
        </p:pic>
      </p:grpSp>
      <p:sp>
        <p:nvSpPr>
          <p:cNvPr id="205" name="Google Shape;205;p13"/>
          <p:cNvSpPr txBox="1">
            <a:spLocks noGrp="1"/>
          </p:cNvSpPr>
          <p:nvPr>
            <p:ph type="title"/>
          </p:nvPr>
        </p:nvSpPr>
        <p:spPr>
          <a:xfrm>
            <a:off x="6772402" y="4743703"/>
            <a:ext cx="4676775" cy="1244600"/>
          </a:xfrm>
          <a:prstGeom prst="rect">
            <a:avLst/>
          </a:prstGeom>
          <a:noFill/>
          <a:ln>
            <a:noFill/>
          </a:ln>
        </p:spPr>
        <p:txBody>
          <a:bodyPr spcFirstLastPara="1" wrap="square" lIns="0" tIns="12050" rIns="0" bIns="0" anchor="t" anchorCtr="0">
            <a:spAutoFit/>
          </a:bodyPr>
          <a:lstStyle/>
          <a:p>
            <a:pPr marL="12700" marR="5080" lvl="0" indent="0" algn="l" rtl="0">
              <a:lnSpc>
                <a:spcPct val="100000"/>
              </a:lnSpc>
              <a:spcBef>
                <a:spcPts val="0"/>
              </a:spcBef>
              <a:spcAft>
                <a:spcPts val="0"/>
              </a:spcAft>
              <a:buNone/>
            </a:pPr>
            <a:r>
              <a:rPr lang="en-US"/>
              <a:t>Concept Layout for The City of Avalon</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09"/>
        <p:cNvGrpSpPr/>
        <p:nvPr/>
      </p:nvGrpSpPr>
      <p:grpSpPr>
        <a:xfrm>
          <a:off x="0" y="0"/>
          <a:ext cx="0" cy="0"/>
          <a:chOff x="0" y="0"/>
          <a:chExt cx="0" cy="0"/>
        </a:xfrm>
      </p:grpSpPr>
      <p:sp>
        <p:nvSpPr>
          <p:cNvPr id="210" name="Google Shape;210;p14"/>
          <p:cNvSpPr txBox="1">
            <a:spLocks noGrp="1"/>
          </p:cNvSpPr>
          <p:nvPr>
            <p:ph type="title"/>
          </p:nvPr>
        </p:nvSpPr>
        <p:spPr>
          <a:xfrm>
            <a:off x="1873376" y="545337"/>
            <a:ext cx="9238615" cy="635000"/>
          </a:xfrm>
          <a:prstGeom prst="rect">
            <a:avLst/>
          </a:prstGeom>
          <a:noFill/>
          <a:ln>
            <a:noFill/>
          </a:ln>
        </p:spPr>
        <p:txBody>
          <a:bodyPr spcFirstLastPara="1" wrap="square" lIns="0" tIns="12050" rIns="0" bIns="0" anchor="t" anchorCtr="0">
            <a:spAutoFit/>
          </a:bodyPr>
          <a:lstStyle/>
          <a:p>
            <a:pPr marL="12700" lvl="0" indent="0" algn="l" rtl="0">
              <a:lnSpc>
                <a:spcPct val="100000"/>
              </a:lnSpc>
              <a:spcBef>
                <a:spcPts val="0"/>
              </a:spcBef>
              <a:spcAft>
                <a:spcPts val="0"/>
              </a:spcAft>
              <a:buNone/>
            </a:pPr>
            <a:r>
              <a:rPr lang="en-US"/>
              <a:t>Concept Layout for The City of Avalon</a:t>
            </a:r>
            <a:endParaRPr/>
          </a:p>
        </p:txBody>
      </p:sp>
      <p:pic>
        <p:nvPicPr>
          <p:cNvPr id="211" name="Google Shape;211;p14"/>
          <p:cNvPicPr preferRelativeResize="0"/>
          <p:nvPr/>
        </p:nvPicPr>
        <p:blipFill rotWithShape="1">
          <a:blip r:embed="rId3">
            <a:alphaModFix/>
          </a:blip>
          <a:srcRect/>
          <a:stretch/>
        </p:blipFill>
        <p:spPr>
          <a:xfrm>
            <a:off x="3162300" y="1485900"/>
            <a:ext cx="6911340" cy="5105400"/>
          </a:xfrm>
          <a:prstGeom prst="rect">
            <a:avLst/>
          </a:prstGeom>
          <a:noFill/>
          <a:ln>
            <a:noFill/>
          </a:ln>
        </p:spPr>
      </p:pic>
      <p:sp>
        <p:nvSpPr>
          <p:cNvPr id="212" name="Google Shape;212;p14"/>
          <p:cNvSpPr txBox="1"/>
          <p:nvPr/>
        </p:nvSpPr>
        <p:spPr>
          <a:xfrm>
            <a:off x="10515600" y="286511"/>
            <a:ext cx="1416050" cy="368935"/>
          </a:xfrm>
          <a:prstGeom prst="rect">
            <a:avLst/>
          </a:prstGeom>
          <a:solidFill>
            <a:srgbClr val="1185C3"/>
          </a:solidFill>
          <a:ln>
            <a:noFill/>
          </a:ln>
        </p:spPr>
        <p:txBody>
          <a:bodyPr spcFirstLastPara="1" wrap="square" lIns="0" tIns="38725" rIns="0" bIns="0" anchor="t" anchorCtr="0">
            <a:spAutoFit/>
          </a:bodyPr>
          <a:lstStyle/>
          <a:p>
            <a:pPr marL="92710" lvl="0" indent="0" algn="l" rtl="0">
              <a:lnSpc>
                <a:spcPct val="100000"/>
              </a:lnSpc>
              <a:spcBef>
                <a:spcPts val="0"/>
              </a:spcBef>
              <a:spcAft>
                <a:spcPts val="0"/>
              </a:spcAft>
              <a:buNone/>
            </a:pPr>
            <a:r>
              <a:rPr lang="en-US" sz="1800">
                <a:latin typeface="Arial"/>
                <a:ea typeface="Arial"/>
                <a:cs typeface="Arial"/>
                <a:sym typeface="Arial"/>
              </a:rPr>
              <a:t>VERSION 2</a:t>
            </a:r>
            <a:endParaRPr sz="1800">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17" name="Google Shape;217;p15"/>
          <p:cNvSpPr/>
          <p:nvPr/>
        </p:nvSpPr>
        <p:spPr>
          <a:xfrm>
            <a:off x="6216396" y="4375403"/>
            <a:ext cx="1370330" cy="1135380"/>
          </a:xfrm>
          <a:custGeom>
            <a:avLst/>
            <a:gdLst/>
            <a:ahLst/>
            <a:cxnLst/>
            <a:rect l="l" t="t" r="r" b="b"/>
            <a:pathLst>
              <a:path w="1370329" h="1135379" extrusionOk="0">
                <a:moveTo>
                  <a:pt x="1027556" y="0"/>
                </a:moveTo>
                <a:lnTo>
                  <a:pt x="342519" y="0"/>
                </a:lnTo>
                <a:lnTo>
                  <a:pt x="0" y="567690"/>
                </a:lnTo>
                <a:lnTo>
                  <a:pt x="342519" y="1134999"/>
                </a:lnTo>
                <a:lnTo>
                  <a:pt x="1027556" y="1134999"/>
                </a:lnTo>
                <a:lnTo>
                  <a:pt x="1370076" y="567690"/>
                </a:lnTo>
                <a:lnTo>
                  <a:pt x="1027556" y="0"/>
                </a:lnTo>
                <a:close/>
              </a:path>
            </a:pathLst>
          </a:custGeom>
          <a:solidFill>
            <a:srgbClr val="1F3D5E"/>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18" name="Google Shape;218;p15"/>
          <p:cNvSpPr/>
          <p:nvPr/>
        </p:nvSpPr>
        <p:spPr>
          <a:xfrm>
            <a:off x="6020561" y="3521202"/>
            <a:ext cx="745490" cy="620395"/>
          </a:xfrm>
          <a:custGeom>
            <a:avLst/>
            <a:gdLst/>
            <a:ahLst/>
            <a:cxnLst/>
            <a:rect l="l" t="t" r="r" b="b"/>
            <a:pathLst>
              <a:path w="745490" h="620395" extrusionOk="0">
                <a:moveTo>
                  <a:pt x="186182" y="0"/>
                </a:moveTo>
                <a:lnTo>
                  <a:pt x="559054" y="0"/>
                </a:lnTo>
                <a:lnTo>
                  <a:pt x="745236" y="310134"/>
                </a:lnTo>
                <a:lnTo>
                  <a:pt x="559054" y="620268"/>
                </a:lnTo>
                <a:lnTo>
                  <a:pt x="186182" y="620268"/>
                </a:lnTo>
                <a:lnTo>
                  <a:pt x="0" y="310134"/>
                </a:lnTo>
                <a:lnTo>
                  <a:pt x="186182" y="0"/>
                </a:lnTo>
                <a:close/>
              </a:path>
            </a:pathLst>
          </a:custGeom>
          <a:noFill/>
          <a:ln w="117325" cap="flat" cmpd="sng">
            <a:solidFill>
              <a:srgbClr val="1F3D5E"/>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19" name="Google Shape;219;p15"/>
          <p:cNvSpPr/>
          <p:nvPr/>
        </p:nvSpPr>
        <p:spPr>
          <a:xfrm>
            <a:off x="6020561" y="5810250"/>
            <a:ext cx="745490" cy="620395"/>
          </a:xfrm>
          <a:custGeom>
            <a:avLst/>
            <a:gdLst/>
            <a:ahLst/>
            <a:cxnLst/>
            <a:rect l="l" t="t" r="r" b="b"/>
            <a:pathLst>
              <a:path w="745490" h="620395" extrusionOk="0">
                <a:moveTo>
                  <a:pt x="186182" y="0"/>
                </a:moveTo>
                <a:lnTo>
                  <a:pt x="559054" y="0"/>
                </a:lnTo>
                <a:lnTo>
                  <a:pt x="745236" y="310134"/>
                </a:lnTo>
                <a:lnTo>
                  <a:pt x="559054" y="620268"/>
                </a:lnTo>
                <a:lnTo>
                  <a:pt x="186182" y="620268"/>
                </a:lnTo>
                <a:lnTo>
                  <a:pt x="0" y="310134"/>
                </a:lnTo>
                <a:lnTo>
                  <a:pt x="186182" y="0"/>
                </a:lnTo>
                <a:close/>
              </a:path>
            </a:pathLst>
          </a:custGeom>
          <a:noFill/>
          <a:ln w="117325" cap="flat" cmpd="sng">
            <a:solidFill>
              <a:srgbClr val="1F3D5E"/>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20" name="Google Shape;220;p15"/>
          <p:cNvSpPr/>
          <p:nvPr/>
        </p:nvSpPr>
        <p:spPr>
          <a:xfrm>
            <a:off x="6954773" y="3521202"/>
            <a:ext cx="745490" cy="620395"/>
          </a:xfrm>
          <a:custGeom>
            <a:avLst/>
            <a:gdLst/>
            <a:ahLst/>
            <a:cxnLst/>
            <a:rect l="l" t="t" r="r" b="b"/>
            <a:pathLst>
              <a:path w="745490" h="620395" extrusionOk="0">
                <a:moveTo>
                  <a:pt x="186562" y="0"/>
                </a:moveTo>
                <a:lnTo>
                  <a:pt x="559053" y="0"/>
                </a:lnTo>
                <a:lnTo>
                  <a:pt x="745235" y="310134"/>
                </a:lnTo>
                <a:lnTo>
                  <a:pt x="559053" y="620268"/>
                </a:lnTo>
                <a:lnTo>
                  <a:pt x="186562" y="620268"/>
                </a:lnTo>
                <a:lnTo>
                  <a:pt x="0" y="310134"/>
                </a:lnTo>
                <a:lnTo>
                  <a:pt x="186562" y="0"/>
                </a:lnTo>
                <a:close/>
              </a:path>
            </a:pathLst>
          </a:custGeom>
          <a:noFill/>
          <a:ln w="117325" cap="flat" cmpd="sng">
            <a:solidFill>
              <a:srgbClr val="1F3D5E"/>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21" name="Google Shape;221;p15"/>
          <p:cNvSpPr/>
          <p:nvPr/>
        </p:nvSpPr>
        <p:spPr>
          <a:xfrm>
            <a:off x="6954773" y="5810250"/>
            <a:ext cx="745490" cy="620395"/>
          </a:xfrm>
          <a:custGeom>
            <a:avLst/>
            <a:gdLst/>
            <a:ahLst/>
            <a:cxnLst/>
            <a:rect l="l" t="t" r="r" b="b"/>
            <a:pathLst>
              <a:path w="745490" h="620395" extrusionOk="0">
                <a:moveTo>
                  <a:pt x="186562" y="0"/>
                </a:moveTo>
                <a:lnTo>
                  <a:pt x="559053" y="0"/>
                </a:lnTo>
                <a:lnTo>
                  <a:pt x="745235" y="310134"/>
                </a:lnTo>
                <a:lnTo>
                  <a:pt x="559053" y="620268"/>
                </a:lnTo>
                <a:lnTo>
                  <a:pt x="186562" y="620268"/>
                </a:lnTo>
                <a:lnTo>
                  <a:pt x="0" y="310134"/>
                </a:lnTo>
                <a:lnTo>
                  <a:pt x="186562" y="0"/>
                </a:lnTo>
                <a:close/>
              </a:path>
            </a:pathLst>
          </a:custGeom>
          <a:noFill/>
          <a:ln w="117325" cap="flat" cmpd="sng">
            <a:solidFill>
              <a:srgbClr val="1F3D5E"/>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22" name="Google Shape;222;p15"/>
          <p:cNvSpPr/>
          <p:nvPr/>
        </p:nvSpPr>
        <p:spPr>
          <a:xfrm>
            <a:off x="7587233" y="4266438"/>
            <a:ext cx="745490" cy="620395"/>
          </a:xfrm>
          <a:custGeom>
            <a:avLst/>
            <a:gdLst/>
            <a:ahLst/>
            <a:cxnLst/>
            <a:rect l="l" t="t" r="r" b="b"/>
            <a:pathLst>
              <a:path w="745490" h="620395" extrusionOk="0">
                <a:moveTo>
                  <a:pt x="186563" y="0"/>
                </a:moveTo>
                <a:lnTo>
                  <a:pt x="559054" y="0"/>
                </a:lnTo>
                <a:lnTo>
                  <a:pt x="745236" y="310134"/>
                </a:lnTo>
                <a:lnTo>
                  <a:pt x="559054" y="620268"/>
                </a:lnTo>
                <a:lnTo>
                  <a:pt x="186563" y="620268"/>
                </a:lnTo>
                <a:lnTo>
                  <a:pt x="0" y="310134"/>
                </a:lnTo>
                <a:lnTo>
                  <a:pt x="186563" y="0"/>
                </a:lnTo>
                <a:close/>
              </a:path>
            </a:pathLst>
          </a:custGeom>
          <a:noFill/>
          <a:ln w="117325" cap="flat" cmpd="sng">
            <a:solidFill>
              <a:srgbClr val="1F3D5E"/>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23" name="Google Shape;223;p15"/>
          <p:cNvSpPr/>
          <p:nvPr/>
        </p:nvSpPr>
        <p:spPr>
          <a:xfrm>
            <a:off x="5360670" y="4266438"/>
            <a:ext cx="745490" cy="620395"/>
          </a:xfrm>
          <a:custGeom>
            <a:avLst/>
            <a:gdLst/>
            <a:ahLst/>
            <a:cxnLst/>
            <a:rect l="l" t="t" r="r" b="b"/>
            <a:pathLst>
              <a:path w="745489" h="620395" extrusionOk="0">
                <a:moveTo>
                  <a:pt x="186181" y="0"/>
                </a:moveTo>
                <a:lnTo>
                  <a:pt x="559053" y="0"/>
                </a:lnTo>
                <a:lnTo>
                  <a:pt x="745235" y="310134"/>
                </a:lnTo>
                <a:lnTo>
                  <a:pt x="559053" y="620268"/>
                </a:lnTo>
                <a:lnTo>
                  <a:pt x="186181" y="620268"/>
                </a:lnTo>
                <a:lnTo>
                  <a:pt x="0" y="310134"/>
                </a:lnTo>
                <a:lnTo>
                  <a:pt x="186181" y="0"/>
                </a:lnTo>
                <a:close/>
              </a:path>
            </a:pathLst>
          </a:custGeom>
          <a:noFill/>
          <a:ln w="117325" cap="flat" cmpd="sng">
            <a:solidFill>
              <a:srgbClr val="1F3D5E"/>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24" name="Google Shape;224;p15"/>
          <p:cNvSpPr/>
          <p:nvPr/>
        </p:nvSpPr>
        <p:spPr>
          <a:xfrm>
            <a:off x="7587233" y="5066538"/>
            <a:ext cx="745490" cy="620395"/>
          </a:xfrm>
          <a:custGeom>
            <a:avLst/>
            <a:gdLst/>
            <a:ahLst/>
            <a:cxnLst/>
            <a:rect l="l" t="t" r="r" b="b"/>
            <a:pathLst>
              <a:path w="745490" h="620395" extrusionOk="0">
                <a:moveTo>
                  <a:pt x="186563" y="0"/>
                </a:moveTo>
                <a:lnTo>
                  <a:pt x="559054" y="0"/>
                </a:lnTo>
                <a:lnTo>
                  <a:pt x="745236" y="310134"/>
                </a:lnTo>
                <a:lnTo>
                  <a:pt x="559054" y="620268"/>
                </a:lnTo>
                <a:lnTo>
                  <a:pt x="186563" y="620268"/>
                </a:lnTo>
                <a:lnTo>
                  <a:pt x="0" y="310134"/>
                </a:lnTo>
                <a:lnTo>
                  <a:pt x="186563" y="0"/>
                </a:lnTo>
                <a:close/>
              </a:path>
            </a:pathLst>
          </a:custGeom>
          <a:noFill/>
          <a:ln w="117325" cap="flat" cmpd="sng">
            <a:solidFill>
              <a:srgbClr val="1F3D5E"/>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25" name="Google Shape;225;p15"/>
          <p:cNvSpPr/>
          <p:nvPr/>
        </p:nvSpPr>
        <p:spPr>
          <a:xfrm>
            <a:off x="5360670" y="5042153"/>
            <a:ext cx="745490" cy="833755"/>
          </a:xfrm>
          <a:custGeom>
            <a:avLst/>
            <a:gdLst/>
            <a:ahLst/>
            <a:cxnLst/>
            <a:rect l="l" t="t" r="r" b="b"/>
            <a:pathLst>
              <a:path w="745489" h="833754" extrusionOk="0">
                <a:moveTo>
                  <a:pt x="186181" y="0"/>
                </a:moveTo>
                <a:lnTo>
                  <a:pt x="559053" y="0"/>
                </a:lnTo>
                <a:lnTo>
                  <a:pt x="745235" y="416814"/>
                </a:lnTo>
                <a:lnTo>
                  <a:pt x="559053" y="833628"/>
                </a:lnTo>
                <a:lnTo>
                  <a:pt x="186181" y="833628"/>
                </a:lnTo>
                <a:lnTo>
                  <a:pt x="0" y="416814"/>
                </a:lnTo>
                <a:lnTo>
                  <a:pt x="186181" y="0"/>
                </a:lnTo>
                <a:close/>
              </a:path>
            </a:pathLst>
          </a:custGeom>
          <a:noFill/>
          <a:ln w="117325" cap="flat" cmpd="sng">
            <a:solidFill>
              <a:srgbClr val="1F3D5E"/>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26" name="Google Shape;226;p15"/>
          <p:cNvSpPr/>
          <p:nvPr/>
        </p:nvSpPr>
        <p:spPr>
          <a:xfrm>
            <a:off x="8919971" y="2197607"/>
            <a:ext cx="1286510" cy="1069975"/>
          </a:xfrm>
          <a:custGeom>
            <a:avLst/>
            <a:gdLst/>
            <a:ahLst/>
            <a:cxnLst/>
            <a:rect l="l" t="t" r="r" b="b"/>
            <a:pathLst>
              <a:path w="1286509" h="1069975" extrusionOk="0">
                <a:moveTo>
                  <a:pt x="964692" y="0"/>
                </a:moveTo>
                <a:lnTo>
                  <a:pt x="321563" y="0"/>
                </a:lnTo>
                <a:lnTo>
                  <a:pt x="0" y="534924"/>
                </a:lnTo>
                <a:lnTo>
                  <a:pt x="321563" y="1069466"/>
                </a:lnTo>
                <a:lnTo>
                  <a:pt x="964692" y="1069466"/>
                </a:lnTo>
                <a:lnTo>
                  <a:pt x="1286255" y="534924"/>
                </a:lnTo>
                <a:lnTo>
                  <a:pt x="964692" y="0"/>
                </a:lnTo>
                <a:close/>
              </a:path>
            </a:pathLst>
          </a:custGeom>
          <a:solidFill>
            <a:srgbClr val="1F3D5E"/>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27" name="Google Shape;227;p15"/>
          <p:cNvSpPr/>
          <p:nvPr/>
        </p:nvSpPr>
        <p:spPr>
          <a:xfrm>
            <a:off x="9192006" y="3512058"/>
            <a:ext cx="745490" cy="620395"/>
          </a:xfrm>
          <a:custGeom>
            <a:avLst/>
            <a:gdLst/>
            <a:ahLst/>
            <a:cxnLst/>
            <a:rect l="l" t="t" r="r" b="b"/>
            <a:pathLst>
              <a:path w="745490" h="620395" extrusionOk="0">
                <a:moveTo>
                  <a:pt x="186182" y="0"/>
                </a:moveTo>
                <a:lnTo>
                  <a:pt x="558673" y="0"/>
                </a:lnTo>
                <a:lnTo>
                  <a:pt x="745236" y="310133"/>
                </a:lnTo>
                <a:lnTo>
                  <a:pt x="558673" y="620267"/>
                </a:lnTo>
                <a:lnTo>
                  <a:pt x="186182" y="620267"/>
                </a:lnTo>
                <a:lnTo>
                  <a:pt x="0" y="310133"/>
                </a:lnTo>
                <a:lnTo>
                  <a:pt x="186182" y="0"/>
                </a:lnTo>
                <a:close/>
              </a:path>
            </a:pathLst>
          </a:custGeom>
          <a:noFill/>
          <a:ln w="117325" cap="flat" cmpd="sng">
            <a:solidFill>
              <a:srgbClr val="1F3D5E"/>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28" name="Google Shape;228;p15"/>
          <p:cNvSpPr/>
          <p:nvPr/>
        </p:nvSpPr>
        <p:spPr>
          <a:xfrm>
            <a:off x="10181081" y="2958845"/>
            <a:ext cx="745490" cy="620395"/>
          </a:xfrm>
          <a:custGeom>
            <a:avLst/>
            <a:gdLst/>
            <a:ahLst/>
            <a:cxnLst/>
            <a:rect l="l" t="t" r="r" b="b"/>
            <a:pathLst>
              <a:path w="745490" h="620395" extrusionOk="0">
                <a:moveTo>
                  <a:pt x="186182" y="0"/>
                </a:moveTo>
                <a:lnTo>
                  <a:pt x="558673" y="0"/>
                </a:lnTo>
                <a:lnTo>
                  <a:pt x="745236" y="310133"/>
                </a:lnTo>
                <a:lnTo>
                  <a:pt x="558673" y="620267"/>
                </a:lnTo>
                <a:lnTo>
                  <a:pt x="186182" y="620267"/>
                </a:lnTo>
                <a:lnTo>
                  <a:pt x="0" y="310133"/>
                </a:lnTo>
                <a:lnTo>
                  <a:pt x="186182" y="0"/>
                </a:lnTo>
                <a:close/>
              </a:path>
            </a:pathLst>
          </a:custGeom>
          <a:noFill/>
          <a:ln w="117325" cap="flat" cmpd="sng">
            <a:solidFill>
              <a:srgbClr val="1F3D5E"/>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29" name="Google Shape;229;p15"/>
          <p:cNvSpPr/>
          <p:nvPr/>
        </p:nvSpPr>
        <p:spPr>
          <a:xfrm>
            <a:off x="9192006" y="1334261"/>
            <a:ext cx="745490" cy="620395"/>
          </a:xfrm>
          <a:custGeom>
            <a:avLst/>
            <a:gdLst/>
            <a:ahLst/>
            <a:cxnLst/>
            <a:rect l="l" t="t" r="r" b="b"/>
            <a:pathLst>
              <a:path w="745490" h="620394" extrusionOk="0">
                <a:moveTo>
                  <a:pt x="186182" y="0"/>
                </a:moveTo>
                <a:lnTo>
                  <a:pt x="558673" y="0"/>
                </a:lnTo>
                <a:lnTo>
                  <a:pt x="745236" y="310134"/>
                </a:lnTo>
                <a:lnTo>
                  <a:pt x="558673" y="620267"/>
                </a:lnTo>
                <a:lnTo>
                  <a:pt x="186182" y="620267"/>
                </a:lnTo>
                <a:lnTo>
                  <a:pt x="0" y="310134"/>
                </a:lnTo>
                <a:lnTo>
                  <a:pt x="186182" y="0"/>
                </a:lnTo>
                <a:close/>
              </a:path>
            </a:pathLst>
          </a:custGeom>
          <a:noFill/>
          <a:ln w="117325" cap="flat" cmpd="sng">
            <a:solidFill>
              <a:srgbClr val="1F3D5E"/>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30" name="Google Shape;230;p15"/>
          <p:cNvSpPr/>
          <p:nvPr/>
        </p:nvSpPr>
        <p:spPr>
          <a:xfrm>
            <a:off x="8202930" y="1876805"/>
            <a:ext cx="745490" cy="620395"/>
          </a:xfrm>
          <a:custGeom>
            <a:avLst/>
            <a:gdLst/>
            <a:ahLst/>
            <a:cxnLst/>
            <a:rect l="l" t="t" r="r" b="b"/>
            <a:pathLst>
              <a:path w="745490" h="620394" extrusionOk="0">
                <a:moveTo>
                  <a:pt x="186181" y="0"/>
                </a:moveTo>
                <a:lnTo>
                  <a:pt x="558673" y="0"/>
                </a:lnTo>
                <a:lnTo>
                  <a:pt x="745236" y="310134"/>
                </a:lnTo>
                <a:lnTo>
                  <a:pt x="558673" y="620268"/>
                </a:lnTo>
                <a:lnTo>
                  <a:pt x="186181" y="620268"/>
                </a:lnTo>
                <a:lnTo>
                  <a:pt x="0" y="310134"/>
                </a:lnTo>
                <a:lnTo>
                  <a:pt x="186181" y="0"/>
                </a:lnTo>
                <a:close/>
              </a:path>
            </a:pathLst>
          </a:custGeom>
          <a:noFill/>
          <a:ln w="117325" cap="flat" cmpd="sng">
            <a:solidFill>
              <a:srgbClr val="1F3D5E"/>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31" name="Google Shape;231;p15"/>
          <p:cNvSpPr/>
          <p:nvPr/>
        </p:nvSpPr>
        <p:spPr>
          <a:xfrm>
            <a:off x="10181081" y="1888998"/>
            <a:ext cx="745490" cy="620395"/>
          </a:xfrm>
          <a:custGeom>
            <a:avLst/>
            <a:gdLst/>
            <a:ahLst/>
            <a:cxnLst/>
            <a:rect l="l" t="t" r="r" b="b"/>
            <a:pathLst>
              <a:path w="745490" h="620394" extrusionOk="0">
                <a:moveTo>
                  <a:pt x="186182" y="0"/>
                </a:moveTo>
                <a:lnTo>
                  <a:pt x="558673" y="0"/>
                </a:lnTo>
                <a:lnTo>
                  <a:pt x="745236" y="310134"/>
                </a:lnTo>
                <a:lnTo>
                  <a:pt x="558673" y="620267"/>
                </a:lnTo>
                <a:lnTo>
                  <a:pt x="186182" y="620267"/>
                </a:lnTo>
                <a:lnTo>
                  <a:pt x="0" y="310134"/>
                </a:lnTo>
                <a:lnTo>
                  <a:pt x="186182" y="0"/>
                </a:lnTo>
                <a:close/>
              </a:path>
            </a:pathLst>
          </a:custGeom>
          <a:noFill/>
          <a:ln w="117325" cap="flat" cmpd="sng">
            <a:solidFill>
              <a:srgbClr val="1F3D5E"/>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32" name="Google Shape;232;p15"/>
          <p:cNvSpPr/>
          <p:nvPr/>
        </p:nvSpPr>
        <p:spPr>
          <a:xfrm>
            <a:off x="8202930" y="2811017"/>
            <a:ext cx="745490" cy="620395"/>
          </a:xfrm>
          <a:custGeom>
            <a:avLst/>
            <a:gdLst/>
            <a:ahLst/>
            <a:cxnLst/>
            <a:rect l="l" t="t" r="r" b="b"/>
            <a:pathLst>
              <a:path w="745490" h="620395" extrusionOk="0">
                <a:moveTo>
                  <a:pt x="186181" y="0"/>
                </a:moveTo>
                <a:lnTo>
                  <a:pt x="558673" y="0"/>
                </a:lnTo>
                <a:lnTo>
                  <a:pt x="745236" y="310134"/>
                </a:lnTo>
                <a:lnTo>
                  <a:pt x="558673" y="620268"/>
                </a:lnTo>
                <a:lnTo>
                  <a:pt x="186181" y="620268"/>
                </a:lnTo>
                <a:lnTo>
                  <a:pt x="0" y="310134"/>
                </a:lnTo>
                <a:lnTo>
                  <a:pt x="186181" y="0"/>
                </a:lnTo>
                <a:close/>
              </a:path>
            </a:pathLst>
          </a:custGeom>
          <a:noFill/>
          <a:ln w="117325" cap="flat" cmpd="sng">
            <a:solidFill>
              <a:srgbClr val="1F3D5E"/>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grpSp>
        <p:nvGrpSpPr>
          <p:cNvPr id="233" name="Google Shape;233;p15"/>
          <p:cNvGrpSpPr/>
          <p:nvPr/>
        </p:nvGrpSpPr>
        <p:grpSpPr>
          <a:xfrm>
            <a:off x="3435857" y="2081021"/>
            <a:ext cx="1477010" cy="1229995"/>
            <a:chOff x="3435857" y="2081021"/>
            <a:chExt cx="1477010" cy="1229995"/>
          </a:xfrm>
        </p:grpSpPr>
        <p:sp>
          <p:nvSpPr>
            <p:cNvPr id="234" name="Google Shape;234;p15"/>
            <p:cNvSpPr/>
            <p:nvPr/>
          </p:nvSpPr>
          <p:spPr>
            <a:xfrm>
              <a:off x="3535679" y="2159507"/>
              <a:ext cx="1286510" cy="1069975"/>
            </a:xfrm>
            <a:custGeom>
              <a:avLst/>
              <a:gdLst/>
              <a:ahLst/>
              <a:cxnLst/>
              <a:rect l="l" t="t" r="r" b="b"/>
              <a:pathLst>
                <a:path w="1286510" h="1069975" extrusionOk="0">
                  <a:moveTo>
                    <a:pt x="964692" y="0"/>
                  </a:moveTo>
                  <a:lnTo>
                    <a:pt x="321564" y="0"/>
                  </a:lnTo>
                  <a:lnTo>
                    <a:pt x="0" y="534924"/>
                  </a:lnTo>
                  <a:lnTo>
                    <a:pt x="321564" y="1069466"/>
                  </a:lnTo>
                  <a:lnTo>
                    <a:pt x="964692" y="1069466"/>
                  </a:lnTo>
                  <a:lnTo>
                    <a:pt x="1286256" y="534924"/>
                  </a:lnTo>
                  <a:lnTo>
                    <a:pt x="964692" y="0"/>
                  </a:lnTo>
                  <a:close/>
                </a:path>
              </a:pathLst>
            </a:custGeom>
            <a:solidFill>
              <a:srgbClr val="1F3D5E"/>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35" name="Google Shape;235;p15"/>
            <p:cNvSpPr/>
            <p:nvPr/>
          </p:nvSpPr>
          <p:spPr>
            <a:xfrm>
              <a:off x="3435857" y="2081021"/>
              <a:ext cx="1477010" cy="1229995"/>
            </a:xfrm>
            <a:custGeom>
              <a:avLst/>
              <a:gdLst/>
              <a:ahLst/>
              <a:cxnLst/>
              <a:rect l="l" t="t" r="r" b="b"/>
              <a:pathLst>
                <a:path w="1477010" h="1229995" extrusionOk="0">
                  <a:moveTo>
                    <a:pt x="369062" y="0"/>
                  </a:moveTo>
                  <a:lnTo>
                    <a:pt x="1107693" y="0"/>
                  </a:lnTo>
                  <a:lnTo>
                    <a:pt x="1476755" y="615061"/>
                  </a:lnTo>
                  <a:lnTo>
                    <a:pt x="1107693" y="1229867"/>
                  </a:lnTo>
                  <a:lnTo>
                    <a:pt x="369062" y="1229867"/>
                  </a:lnTo>
                  <a:lnTo>
                    <a:pt x="0" y="615061"/>
                  </a:lnTo>
                  <a:lnTo>
                    <a:pt x="369062" y="0"/>
                  </a:lnTo>
                  <a:close/>
                </a:path>
              </a:pathLst>
            </a:custGeom>
            <a:noFill/>
            <a:ln w="65525" cap="flat" cmpd="sng">
              <a:solidFill>
                <a:srgbClr val="1F3D5E"/>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grpSp>
      <p:sp>
        <p:nvSpPr>
          <p:cNvPr id="236" name="Google Shape;236;p15"/>
          <p:cNvSpPr/>
          <p:nvPr/>
        </p:nvSpPr>
        <p:spPr>
          <a:xfrm>
            <a:off x="3806190" y="3473958"/>
            <a:ext cx="744855" cy="620395"/>
          </a:xfrm>
          <a:custGeom>
            <a:avLst/>
            <a:gdLst/>
            <a:ahLst/>
            <a:cxnLst/>
            <a:rect l="l" t="t" r="r" b="b"/>
            <a:pathLst>
              <a:path w="744854" h="620395" extrusionOk="0">
                <a:moveTo>
                  <a:pt x="186182" y="0"/>
                </a:moveTo>
                <a:lnTo>
                  <a:pt x="558673" y="0"/>
                </a:lnTo>
                <a:lnTo>
                  <a:pt x="744855" y="310133"/>
                </a:lnTo>
                <a:lnTo>
                  <a:pt x="558673" y="620267"/>
                </a:lnTo>
                <a:lnTo>
                  <a:pt x="186182" y="620267"/>
                </a:lnTo>
                <a:lnTo>
                  <a:pt x="0" y="310133"/>
                </a:lnTo>
                <a:lnTo>
                  <a:pt x="186182" y="0"/>
                </a:lnTo>
                <a:close/>
              </a:path>
            </a:pathLst>
          </a:custGeom>
          <a:noFill/>
          <a:ln w="117325" cap="flat" cmpd="sng">
            <a:solidFill>
              <a:srgbClr val="1F3D5E"/>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37" name="Google Shape;237;p15"/>
          <p:cNvSpPr/>
          <p:nvPr/>
        </p:nvSpPr>
        <p:spPr>
          <a:xfrm>
            <a:off x="4795265" y="2920745"/>
            <a:ext cx="744855" cy="620395"/>
          </a:xfrm>
          <a:custGeom>
            <a:avLst/>
            <a:gdLst/>
            <a:ahLst/>
            <a:cxnLst/>
            <a:rect l="l" t="t" r="r" b="b"/>
            <a:pathLst>
              <a:path w="744854" h="620395" extrusionOk="0">
                <a:moveTo>
                  <a:pt x="186182" y="0"/>
                </a:moveTo>
                <a:lnTo>
                  <a:pt x="558673" y="0"/>
                </a:lnTo>
                <a:lnTo>
                  <a:pt x="744855" y="310133"/>
                </a:lnTo>
                <a:lnTo>
                  <a:pt x="558673" y="620267"/>
                </a:lnTo>
                <a:lnTo>
                  <a:pt x="186182" y="620267"/>
                </a:lnTo>
                <a:lnTo>
                  <a:pt x="0" y="310133"/>
                </a:lnTo>
                <a:lnTo>
                  <a:pt x="186182" y="0"/>
                </a:lnTo>
                <a:close/>
              </a:path>
            </a:pathLst>
          </a:custGeom>
          <a:noFill/>
          <a:ln w="117325" cap="flat" cmpd="sng">
            <a:solidFill>
              <a:srgbClr val="1F3D5E"/>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38" name="Google Shape;238;p15"/>
          <p:cNvSpPr/>
          <p:nvPr/>
        </p:nvSpPr>
        <p:spPr>
          <a:xfrm>
            <a:off x="2817114" y="2920745"/>
            <a:ext cx="744855" cy="620395"/>
          </a:xfrm>
          <a:custGeom>
            <a:avLst/>
            <a:gdLst/>
            <a:ahLst/>
            <a:cxnLst/>
            <a:rect l="l" t="t" r="r" b="b"/>
            <a:pathLst>
              <a:path w="744854" h="620395" extrusionOk="0">
                <a:moveTo>
                  <a:pt x="186181" y="0"/>
                </a:moveTo>
                <a:lnTo>
                  <a:pt x="558673" y="0"/>
                </a:lnTo>
                <a:lnTo>
                  <a:pt x="744855" y="310133"/>
                </a:lnTo>
                <a:lnTo>
                  <a:pt x="558673" y="620267"/>
                </a:lnTo>
                <a:lnTo>
                  <a:pt x="186181" y="620267"/>
                </a:lnTo>
                <a:lnTo>
                  <a:pt x="0" y="310133"/>
                </a:lnTo>
                <a:lnTo>
                  <a:pt x="186181" y="0"/>
                </a:lnTo>
                <a:close/>
              </a:path>
            </a:pathLst>
          </a:custGeom>
          <a:noFill/>
          <a:ln w="117325" cap="flat" cmpd="sng">
            <a:solidFill>
              <a:srgbClr val="1F3D5E"/>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239" name="Google Shape;239;p15"/>
          <p:cNvPicPr preferRelativeResize="0"/>
          <p:nvPr/>
        </p:nvPicPr>
        <p:blipFill rotWithShape="1">
          <a:blip r:embed="rId3">
            <a:alphaModFix/>
          </a:blip>
          <a:srcRect/>
          <a:stretch/>
        </p:blipFill>
        <p:spPr>
          <a:xfrm>
            <a:off x="6224015" y="4821935"/>
            <a:ext cx="131064" cy="131063"/>
          </a:xfrm>
          <a:prstGeom prst="rect">
            <a:avLst/>
          </a:prstGeom>
          <a:noFill/>
          <a:ln>
            <a:noFill/>
          </a:ln>
        </p:spPr>
      </p:pic>
      <p:pic>
        <p:nvPicPr>
          <p:cNvPr id="240" name="Google Shape;240;p15"/>
          <p:cNvPicPr preferRelativeResize="0"/>
          <p:nvPr/>
        </p:nvPicPr>
        <p:blipFill rotWithShape="1">
          <a:blip r:embed="rId3">
            <a:alphaModFix/>
          </a:blip>
          <a:srcRect/>
          <a:stretch/>
        </p:blipFill>
        <p:spPr>
          <a:xfrm>
            <a:off x="6556247" y="4497323"/>
            <a:ext cx="131063" cy="131063"/>
          </a:xfrm>
          <a:prstGeom prst="rect">
            <a:avLst/>
          </a:prstGeom>
          <a:noFill/>
          <a:ln>
            <a:noFill/>
          </a:ln>
        </p:spPr>
      </p:pic>
      <p:sp>
        <p:nvSpPr>
          <p:cNvPr id="241" name="Google Shape;241;p15"/>
          <p:cNvSpPr/>
          <p:nvPr/>
        </p:nvSpPr>
        <p:spPr>
          <a:xfrm>
            <a:off x="4139184" y="3305555"/>
            <a:ext cx="79375" cy="173990"/>
          </a:xfrm>
          <a:custGeom>
            <a:avLst/>
            <a:gdLst/>
            <a:ahLst/>
            <a:cxnLst/>
            <a:rect l="l" t="t" r="r" b="b"/>
            <a:pathLst>
              <a:path w="79375" h="173989" extrusionOk="0">
                <a:moveTo>
                  <a:pt x="79120" y="0"/>
                </a:moveTo>
                <a:lnTo>
                  <a:pt x="0" y="0"/>
                </a:lnTo>
                <a:lnTo>
                  <a:pt x="0" y="173482"/>
                </a:lnTo>
                <a:lnTo>
                  <a:pt x="79120" y="173482"/>
                </a:lnTo>
                <a:lnTo>
                  <a:pt x="79120" y="0"/>
                </a:lnTo>
                <a:close/>
              </a:path>
            </a:pathLst>
          </a:custGeom>
          <a:solidFill>
            <a:srgbClr val="1F3D5E"/>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42" name="Google Shape;242;p15"/>
          <p:cNvSpPr/>
          <p:nvPr/>
        </p:nvSpPr>
        <p:spPr>
          <a:xfrm>
            <a:off x="9523221" y="3196335"/>
            <a:ext cx="79375" cy="320675"/>
          </a:xfrm>
          <a:custGeom>
            <a:avLst/>
            <a:gdLst/>
            <a:ahLst/>
            <a:cxnLst/>
            <a:rect l="l" t="t" r="r" b="b"/>
            <a:pathLst>
              <a:path w="79375" h="320675" extrusionOk="0">
                <a:moveTo>
                  <a:pt x="79121" y="0"/>
                </a:moveTo>
                <a:lnTo>
                  <a:pt x="0" y="0"/>
                </a:lnTo>
                <a:lnTo>
                  <a:pt x="0" y="320675"/>
                </a:lnTo>
                <a:lnTo>
                  <a:pt x="79121" y="320675"/>
                </a:lnTo>
                <a:lnTo>
                  <a:pt x="79121" y="0"/>
                </a:lnTo>
                <a:close/>
              </a:path>
            </a:pathLst>
          </a:custGeom>
          <a:solidFill>
            <a:srgbClr val="1F3D5E"/>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43" name="Google Shape;243;p15"/>
          <p:cNvSpPr/>
          <p:nvPr/>
        </p:nvSpPr>
        <p:spPr>
          <a:xfrm>
            <a:off x="9523221" y="1950720"/>
            <a:ext cx="79375" cy="320675"/>
          </a:xfrm>
          <a:custGeom>
            <a:avLst/>
            <a:gdLst/>
            <a:ahLst/>
            <a:cxnLst/>
            <a:rect l="l" t="t" r="r" b="b"/>
            <a:pathLst>
              <a:path w="79375" h="320675" extrusionOk="0">
                <a:moveTo>
                  <a:pt x="79121" y="0"/>
                </a:moveTo>
                <a:lnTo>
                  <a:pt x="0" y="0"/>
                </a:lnTo>
                <a:lnTo>
                  <a:pt x="0" y="320675"/>
                </a:lnTo>
                <a:lnTo>
                  <a:pt x="79121" y="320675"/>
                </a:lnTo>
                <a:lnTo>
                  <a:pt x="79121" y="0"/>
                </a:lnTo>
                <a:close/>
              </a:path>
            </a:pathLst>
          </a:custGeom>
          <a:solidFill>
            <a:srgbClr val="1F3D5E"/>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244" name="Google Shape;244;p15"/>
          <p:cNvPicPr preferRelativeResize="0"/>
          <p:nvPr/>
        </p:nvPicPr>
        <p:blipFill rotWithShape="1">
          <a:blip r:embed="rId4">
            <a:alphaModFix/>
          </a:blip>
          <a:srcRect/>
          <a:stretch/>
        </p:blipFill>
        <p:spPr>
          <a:xfrm>
            <a:off x="4831079" y="3012948"/>
            <a:ext cx="131064" cy="131064"/>
          </a:xfrm>
          <a:prstGeom prst="rect">
            <a:avLst/>
          </a:prstGeom>
          <a:noFill/>
          <a:ln>
            <a:noFill/>
          </a:ln>
        </p:spPr>
      </p:pic>
      <p:pic>
        <p:nvPicPr>
          <p:cNvPr id="245" name="Google Shape;245;p15"/>
          <p:cNvPicPr preferRelativeResize="0"/>
          <p:nvPr/>
        </p:nvPicPr>
        <p:blipFill rotWithShape="1">
          <a:blip r:embed="rId5">
            <a:alphaModFix/>
          </a:blip>
          <a:srcRect/>
          <a:stretch/>
        </p:blipFill>
        <p:spPr>
          <a:xfrm>
            <a:off x="10204704" y="3041904"/>
            <a:ext cx="131063" cy="131064"/>
          </a:xfrm>
          <a:prstGeom prst="rect">
            <a:avLst/>
          </a:prstGeom>
          <a:noFill/>
          <a:ln>
            <a:noFill/>
          </a:ln>
        </p:spPr>
      </p:pic>
      <p:sp>
        <p:nvSpPr>
          <p:cNvPr id="246" name="Google Shape;246;p15"/>
          <p:cNvSpPr/>
          <p:nvPr/>
        </p:nvSpPr>
        <p:spPr>
          <a:xfrm>
            <a:off x="10215371" y="2386583"/>
            <a:ext cx="131445" cy="118110"/>
          </a:xfrm>
          <a:custGeom>
            <a:avLst/>
            <a:gdLst/>
            <a:ahLst/>
            <a:cxnLst/>
            <a:rect l="l" t="t" r="r" b="b"/>
            <a:pathLst>
              <a:path w="131445" h="118110" extrusionOk="0">
                <a:moveTo>
                  <a:pt x="0" y="117728"/>
                </a:moveTo>
                <a:lnTo>
                  <a:pt x="131063" y="117728"/>
                </a:lnTo>
                <a:lnTo>
                  <a:pt x="131063" y="0"/>
                </a:lnTo>
                <a:lnTo>
                  <a:pt x="0" y="0"/>
                </a:lnTo>
                <a:lnTo>
                  <a:pt x="0" y="117728"/>
                </a:lnTo>
                <a:close/>
              </a:path>
            </a:pathLst>
          </a:custGeom>
          <a:solidFill>
            <a:srgbClr val="1F3D5E"/>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247" name="Google Shape;247;p15"/>
          <p:cNvPicPr preferRelativeResize="0"/>
          <p:nvPr/>
        </p:nvPicPr>
        <p:blipFill rotWithShape="1">
          <a:blip r:embed="rId6">
            <a:alphaModFix/>
          </a:blip>
          <a:srcRect/>
          <a:stretch/>
        </p:blipFill>
        <p:spPr>
          <a:xfrm>
            <a:off x="8159495" y="3089148"/>
            <a:ext cx="65532" cy="65531"/>
          </a:xfrm>
          <a:prstGeom prst="rect">
            <a:avLst/>
          </a:prstGeom>
          <a:noFill/>
          <a:ln>
            <a:noFill/>
          </a:ln>
        </p:spPr>
      </p:pic>
      <p:pic>
        <p:nvPicPr>
          <p:cNvPr id="248" name="Google Shape;248;p15"/>
          <p:cNvPicPr preferRelativeResize="0"/>
          <p:nvPr/>
        </p:nvPicPr>
        <p:blipFill rotWithShape="1">
          <a:blip r:embed="rId7">
            <a:alphaModFix/>
          </a:blip>
          <a:srcRect/>
          <a:stretch/>
        </p:blipFill>
        <p:spPr>
          <a:xfrm>
            <a:off x="10358628" y="4087367"/>
            <a:ext cx="65532" cy="65532"/>
          </a:xfrm>
          <a:prstGeom prst="rect">
            <a:avLst/>
          </a:prstGeom>
          <a:noFill/>
          <a:ln>
            <a:noFill/>
          </a:ln>
        </p:spPr>
      </p:pic>
      <p:pic>
        <p:nvPicPr>
          <p:cNvPr id="249" name="Google Shape;249;p15"/>
          <p:cNvPicPr preferRelativeResize="0"/>
          <p:nvPr/>
        </p:nvPicPr>
        <p:blipFill rotWithShape="1">
          <a:blip r:embed="rId3">
            <a:alphaModFix/>
          </a:blip>
          <a:srcRect/>
          <a:stretch/>
        </p:blipFill>
        <p:spPr>
          <a:xfrm>
            <a:off x="8919971" y="2691383"/>
            <a:ext cx="131063" cy="131064"/>
          </a:xfrm>
          <a:prstGeom prst="rect">
            <a:avLst/>
          </a:prstGeom>
          <a:noFill/>
          <a:ln>
            <a:noFill/>
          </a:ln>
        </p:spPr>
      </p:pic>
      <p:pic>
        <p:nvPicPr>
          <p:cNvPr id="250" name="Google Shape;250;p15"/>
          <p:cNvPicPr preferRelativeResize="0"/>
          <p:nvPr/>
        </p:nvPicPr>
        <p:blipFill rotWithShape="1">
          <a:blip r:embed="rId8">
            <a:alphaModFix/>
          </a:blip>
          <a:srcRect/>
          <a:stretch/>
        </p:blipFill>
        <p:spPr>
          <a:xfrm>
            <a:off x="6056376" y="3621023"/>
            <a:ext cx="65531" cy="65532"/>
          </a:xfrm>
          <a:prstGeom prst="rect">
            <a:avLst/>
          </a:prstGeom>
          <a:noFill/>
          <a:ln>
            <a:noFill/>
          </a:ln>
        </p:spPr>
      </p:pic>
      <p:pic>
        <p:nvPicPr>
          <p:cNvPr id="251" name="Google Shape;251;p15"/>
          <p:cNvPicPr preferRelativeResize="0"/>
          <p:nvPr/>
        </p:nvPicPr>
        <p:blipFill rotWithShape="1">
          <a:blip r:embed="rId4">
            <a:alphaModFix/>
          </a:blip>
          <a:srcRect/>
          <a:stretch/>
        </p:blipFill>
        <p:spPr>
          <a:xfrm>
            <a:off x="5402579" y="4375403"/>
            <a:ext cx="131064" cy="131063"/>
          </a:xfrm>
          <a:prstGeom prst="rect">
            <a:avLst/>
          </a:prstGeom>
          <a:noFill/>
          <a:ln>
            <a:noFill/>
          </a:ln>
        </p:spPr>
      </p:pic>
      <p:sp>
        <p:nvSpPr>
          <p:cNvPr id="252" name="Google Shape;252;p15"/>
          <p:cNvSpPr/>
          <p:nvPr/>
        </p:nvSpPr>
        <p:spPr>
          <a:xfrm>
            <a:off x="7179564" y="2810255"/>
            <a:ext cx="745490" cy="620395"/>
          </a:xfrm>
          <a:custGeom>
            <a:avLst/>
            <a:gdLst/>
            <a:ahLst/>
            <a:cxnLst/>
            <a:rect l="l" t="t" r="r" b="b"/>
            <a:pathLst>
              <a:path w="745490" h="620395" extrusionOk="0">
                <a:moveTo>
                  <a:pt x="559053" y="0"/>
                </a:moveTo>
                <a:lnTo>
                  <a:pt x="186562" y="0"/>
                </a:lnTo>
                <a:lnTo>
                  <a:pt x="0" y="310134"/>
                </a:lnTo>
                <a:lnTo>
                  <a:pt x="186562" y="620268"/>
                </a:lnTo>
                <a:lnTo>
                  <a:pt x="559053" y="620268"/>
                </a:lnTo>
                <a:lnTo>
                  <a:pt x="745235" y="310134"/>
                </a:lnTo>
                <a:lnTo>
                  <a:pt x="559053" y="0"/>
                </a:lnTo>
                <a:close/>
              </a:path>
            </a:pathLst>
          </a:custGeom>
          <a:solidFill>
            <a:srgbClr val="1F3D5E"/>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53" name="Google Shape;253;p15"/>
          <p:cNvSpPr txBox="1">
            <a:spLocks noGrp="1"/>
          </p:cNvSpPr>
          <p:nvPr>
            <p:ph type="title"/>
          </p:nvPr>
        </p:nvSpPr>
        <p:spPr>
          <a:xfrm>
            <a:off x="1873376" y="545337"/>
            <a:ext cx="9238615" cy="635000"/>
          </a:xfrm>
          <a:prstGeom prst="rect">
            <a:avLst/>
          </a:prstGeom>
          <a:noFill/>
          <a:ln>
            <a:noFill/>
          </a:ln>
        </p:spPr>
        <p:txBody>
          <a:bodyPr spcFirstLastPara="1" wrap="square" lIns="0" tIns="12050" rIns="0" bIns="0" anchor="t" anchorCtr="0">
            <a:spAutoFit/>
          </a:bodyPr>
          <a:lstStyle/>
          <a:p>
            <a:pPr marL="1661160" lvl="0" indent="0" algn="l" rtl="0">
              <a:lnSpc>
                <a:spcPct val="100000"/>
              </a:lnSpc>
              <a:spcBef>
                <a:spcPts val="0"/>
              </a:spcBef>
              <a:spcAft>
                <a:spcPts val="0"/>
              </a:spcAft>
              <a:buNone/>
            </a:pPr>
            <a:r>
              <a:rPr lang="en-US"/>
              <a:t>Intelligent City of Avalon</a:t>
            </a:r>
            <a:endParaRPr/>
          </a:p>
        </p:txBody>
      </p:sp>
      <p:sp>
        <p:nvSpPr>
          <p:cNvPr id="254" name="Google Shape;254;p15"/>
          <p:cNvSpPr txBox="1"/>
          <p:nvPr/>
        </p:nvSpPr>
        <p:spPr>
          <a:xfrm>
            <a:off x="6327647" y="4665726"/>
            <a:ext cx="1146175" cy="455295"/>
          </a:xfrm>
          <a:prstGeom prst="rect">
            <a:avLst/>
          </a:prstGeom>
          <a:solidFill>
            <a:srgbClr val="2FACEB"/>
          </a:solidFill>
          <a:ln w="15225" cap="flat" cmpd="sng">
            <a:solidFill>
              <a:srgbClr val="1F7CAC"/>
            </a:solidFill>
            <a:prstDash val="solid"/>
            <a:round/>
            <a:headEnd type="none" w="sm" len="sm"/>
            <a:tailEnd type="none" w="sm" len="sm"/>
          </a:ln>
        </p:spPr>
        <p:txBody>
          <a:bodyPr spcFirstLastPara="1" wrap="square" lIns="0" tIns="47625" rIns="0" bIns="0" anchor="t" anchorCtr="0">
            <a:spAutoFit/>
          </a:bodyPr>
          <a:lstStyle/>
          <a:p>
            <a:pPr marL="1905" lvl="0" indent="0" algn="ctr" rtl="0">
              <a:lnSpc>
                <a:spcPct val="100000"/>
              </a:lnSpc>
              <a:spcBef>
                <a:spcPts val="0"/>
              </a:spcBef>
              <a:spcAft>
                <a:spcPts val="0"/>
              </a:spcAft>
              <a:buNone/>
            </a:pPr>
            <a:r>
              <a:rPr lang="en-US" sz="1100" b="1">
                <a:solidFill>
                  <a:srgbClr val="FFFFFF"/>
                </a:solidFill>
                <a:latin typeface="Arial"/>
                <a:ea typeface="Arial"/>
                <a:cs typeface="Arial"/>
                <a:sym typeface="Arial"/>
              </a:rPr>
              <a:t>INTELLIGENT</a:t>
            </a:r>
            <a:endParaRPr sz="1100">
              <a:latin typeface="Arial"/>
              <a:ea typeface="Arial"/>
              <a:cs typeface="Arial"/>
              <a:sym typeface="Arial"/>
            </a:endParaRPr>
          </a:p>
          <a:p>
            <a:pPr marL="635" lvl="0" indent="0" algn="ctr" rtl="0">
              <a:lnSpc>
                <a:spcPct val="100000"/>
              </a:lnSpc>
              <a:spcBef>
                <a:spcPts val="5"/>
              </a:spcBef>
              <a:spcAft>
                <a:spcPts val="0"/>
              </a:spcAft>
              <a:buNone/>
            </a:pPr>
            <a:r>
              <a:rPr lang="en-US" sz="1100" b="1">
                <a:solidFill>
                  <a:srgbClr val="FFFFFF"/>
                </a:solidFill>
                <a:latin typeface="Arial"/>
                <a:ea typeface="Arial"/>
                <a:cs typeface="Arial"/>
                <a:sym typeface="Arial"/>
              </a:rPr>
              <a:t>CITY</a:t>
            </a:r>
            <a:endParaRPr sz="1100">
              <a:latin typeface="Arial"/>
              <a:ea typeface="Arial"/>
              <a:cs typeface="Arial"/>
              <a:sym typeface="Arial"/>
            </a:endParaRPr>
          </a:p>
        </p:txBody>
      </p:sp>
      <p:sp>
        <p:nvSpPr>
          <p:cNvPr id="255" name="Google Shape;255;p15"/>
          <p:cNvSpPr txBox="1"/>
          <p:nvPr/>
        </p:nvSpPr>
        <p:spPr>
          <a:xfrm>
            <a:off x="3715511" y="2586227"/>
            <a:ext cx="914400" cy="334010"/>
          </a:xfrm>
          <a:prstGeom prst="rect">
            <a:avLst/>
          </a:prstGeom>
          <a:solidFill>
            <a:srgbClr val="2FACEB"/>
          </a:solidFill>
          <a:ln w="15225" cap="flat" cmpd="sng">
            <a:solidFill>
              <a:srgbClr val="1F7CAC"/>
            </a:solidFill>
            <a:prstDash val="solid"/>
            <a:round/>
            <a:headEnd type="none" w="sm" len="sm"/>
            <a:tailEnd type="none" w="sm" len="sm"/>
          </a:ln>
        </p:spPr>
        <p:txBody>
          <a:bodyPr spcFirstLastPara="1" wrap="square" lIns="0" tIns="3175" rIns="0" bIns="0" anchor="t" anchorCtr="0">
            <a:spAutoFit/>
          </a:bodyPr>
          <a:lstStyle/>
          <a:p>
            <a:pPr marL="164465" marR="153670" lvl="0" indent="65405" algn="l" rtl="0">
              <a:lnSpc>
                <a:spcPct val="100000"/>
              </a:lnSpc>
              <a:spcBef>
                <a:spcPts val="0"/>
              </a:spcBef>
              <a:spcAft>
                <a:spcPts val="0"/>
              </a:spcAft>
              <a:buNone/>
            </a:pPr>
            <a:r>
              <a:rPr lang="en-US" sz="1050">
                <a:solidFill>
                  <a:srgbClr val="FFFFFF"/>
                </a:solidFill>
                <a:latin typeface="Arial"/>
                <a:ea typeface="Arial"/>
                <a:cs typeface="Arial"/>
                <a:sym typeface="Arial"/>
              </a:rPr>
              <a:t>Munroe University</a:t>
            </a:r>
            <a:endParaRPr sz="1050">
              <a:latin typeface="Arial"/>
              <a:ea typeface="Arial"/>
              <a:cs typeface="Arial"/>
              <a:sym typeface="Arial"/>
            </a:endParaRPr>
          </a:p>
        </p:txBody>
      </p:sp>
      <p:sp>
        <p:nvSpPr>
          <p:cNvPr id="256" name="Google Shape;256;p15"/>
          <p:cNvSpPr txBox="1"/>
          <p:nvPr/>
        </p:nvSpPr>
        <p:spPr>
          <a:xfrm>
            <a:off x="2878835" y="3084576"/>
            <a:ext cx="603885" cy="341630"/>
          </a:xfrm>
          <a:prstGeom prst="rect">
            <a:avLst/>
          </a:prstGeom>
          <a:solidFill>
            <a:srgbClr val="2FACEB"/>
          </a:solidFill>
          <a:ln w="15225" cap="flat" cmpd="sng">
            <a:solidFill>
              <a:srgbClr val="1F7CAC"/>
            </a:solidFill>
            <a:prstDash val="solid"/>
            <a:round/>
            <a:headEnd type="none" w="sm" len="sm"/>
            <a:tailEnd type="none" w="sm" len="sm"/>
          </a:ln>
        </p:spPr>
        <p:txBody>
          <a:bodyPr spcFirstLastPara="1" wrap="square" lIns="0" tIns="31100" rIns="0" bIns="0" anchor="t" anchorCtr="0">
            <a:spAutoFit/>
          </a:bodyPr>
          <a:lstStyle/>
          <a:p>
            <a:pPr marL="100330" marR="92710" lvl="0" indent="40640" algn="l" rtl="0">
              <a:lnSpc>
                <a:spcPct val="100000"/>
              </a:lnSpc>
              <a:spcBef>
                <a:spcPts val="0"/>
              </a:spcBef>
              <a:spcAft>
                <a:spcPts val="0"/>
              </a:spcAft>
              <a:buNone/>
            </a:pPr>
            <a:r>
              <a:rPr lang="en-US" sz="900">
                <a:solidFill>
                  <a:srgbClr val="FFFFFF"/>
                </a:solidFill>
                <a:latin typeface="Arial"/>
                <a:ea typeface="Arial"/>
                <a:cs typeface="Arial"/>
                <a:sym typeface="Arial"/>
              </a:rPr>
              <a:t>Digital Literacy</a:t>
            </a:r>
            <a:endParaRPr sz="900">
              <a:latin typeface="Arial"/>
              <a:ea typeface="Arial"/>
              <a:cs typeface="Arial"/>
              <a:sym typeface="Arial"/>
            </a:endParaRPr>
          </a:p>
        </p:txBody>
      </p:sp>
      <p:sp>
        <p:nvSpPr>
          <p:cNvPr id="257" name="Google Shape;257;p15"/>
          <p:cNvSpPr txBox="1"/>
          <p:nvPr/>
        </p:nvSpPr>
        <p:spPr>
          <a:xfrm>
            <a:off x="3715511" y="3627120"/>
            <a:ext cx="992505" cy="363220"/>
          </a:xfrm>
          <a:prstGeom prst="rect">
            <a:avLst/>
          </a:prstGeom>
          <a:solidFill>
            <a:srgbClr val="2FACEB"/>
          </a:solidFill>
          <a:ln w="15225" cap="flat" cmpd="sng">
            <a:solidFill>
              <a:srgbClr val="1F7CAC"/>
            </a:solidFill>
            <a:prstDash val="solid"/>
            <a:round/>
            <a:headEnd type="none" w="sm" len="sm"/>
            <a:tailEnd type="none" w="sm" len="sm"/>
          </a:ln>
        </p:spPr>
        <p:txBody>
          <a:bodyPr spcFirstLastPara="1" wrap="square" lIns="0" tIns="41900" rIns="0" bIns="0" anchor="t" anchorCtr="0">
            <a:spAutoFit/>
          </a:bodyPr>
          <a:lstStyle/>
          <a:p>
            <a:pPr marL="139700" marR="132080" lvl="0" indent="38100" algn="l" rtl="0">
              <a:lnSpc>
                <a:spcPct val="100000"/>
              </a:lnSpc>
              <a:spcBef>
                <a:spcPts val="0"/>
              </a:spcBef>
              <a:spcAft>
                <a:spcPts val="0"/>
              </a:spcAft>
              <a:buNone/>
            </a:pPr>
            <a:r>
              <a:rPr lang="en-US" sz="900">
                <a:solidFill>
                  <a:srgbClr val="FFFFFF"/>
                </a:solidFill>
                <a:latin typeface="Arial"/>
                <a:ea typeface="Arial"/>
                <a:cs typeface="Arial"/>
                <a:sym typeface="Arial"/>
              </a:rPr>
              <a:t>Innovation &amp; Research Lab</a:t>
            </a:r>
            <a:endParaRPr sz="900">
              <a:latin typeface="Arial"/>
              <a:ea typeface="Arial"/>
              <a:cs typeface="Arial"/>
              <a:sym typeface="Arial"/>
            </a:endParaRPr>
          </a:p>
        </p:txBody>
      </p:sp>
      <p:sp>
        <p:nvSpPr>
          <p:cNvPr id="258" name="Google Shape;258;p15"/>
          <p:cNvSpPr txBox="1"/>
          <p:nvPr/>
        </p:nvSpPr>
        <p:spPr>
          <a:xfrm>
            <a:off x="5068823" y="3084576"/>
            <a:ext cx="821690" cy="341630"/>
          </a:xfrm>
          <a:prstGeom prst="rect">
            <a:avLst/>
          </a:prstGeom>
          <a:solidFill>
            <a:srgbClr val="2FACEB"/>
          </a:solidFill>
          <a:ln w="15225" cap="flat" cmpd="sng">
            <a:solidFill>
              <a:srgbClr val="1F7CAC"/>
            </a:solidFill>
            <a:prstDash val="solid"/>
            <a:round/>
            <a:headEnd type="none" w="sm" len="sm"/>
            <a:tailEnd type="none" w="sm" len="sm"/>
          </a:ln>
        </p:spPr>
        <p:txBody>
          <a:bodyPr spcFirstLastPara="1" wrap="square" lIns="0" tIns="31100" rIns="0" bIns="0" anchor="t" anchorCtr="0">
            <a:spAutoFit/>
          </a:bodyPr>
          <a:lstStyle/>
          <a:p>
            <a:pPr marL="170815" marR="163195" lvl="0" indent="112394" algn="l" rtl="0">
              <a:lnSpc>
                <a:spcPct val="100000"/>
              </a:lnSpc>
              <a:spcBef>
                <a:spcPts val="0"/>
              </a:spcBef>
              <a:spcAft>
                <a:spcPts val="0"/>
              </a:spcAft>
              <a:buNone/>
            </a:pPr>
            <a:r>
              <a:rPr lang="en-US" sz="900">
                <a:solidFill>
                  <a:srgbClr val="FFFFFF"/>
                </a:solidFill>
                <a:latin typeface="Arial"/>
                <a:ea typeface="Arial"/>
                <a:cs typeface="Arial"/>
                <a:sym typeface="Arial"/>
              </a:rPr>
              <a:t>Tech Incubator</a:t>
            </a:r>
            <a:endParaRPr sz="900">
              <a:latin typeface="Arial"/>
              <a:ea typeface="Arial"/>
              <a:cs typeface="Arial"/>
              <a:sym typeface="Arial"/>
            </a:endParaRPr>
          </a:p>
        </p:txBody>
      </p:sp>
      <p:sp>
        <p:nvSpPr>
          <p:cNvPr id="259" name="Google Shape;259;p15"/>
          <p:cNvSpPr txBox="1"/>
          <p:nvPr/>
        </p:nvSpPr>
        <p:spPr>
          <a:xfrm>
            <a:off x="9003792" y="2653283"/>
            <a:ext cx="1118870" cy="212090"/>
          </a:xfrm>
          <a:prstGeom prst="rect">
            <a:avLst/>
          </a:prstGeom>
          <a:solidFill>
            <a:srgbClr val="2FACEB"/>
          </a:solidFill>
          <a:ln w="15225" cap="flat" cmpd="sng">
            <a:solidFill>
              <a:srgbClr val="1F7CAC"/>
            </a:solidFill>
            <a:prstDash val="solid"/>
            <a:round/>
            <a:headEnd type="none" w="sm" len="sm"/>
            <a:tailEnd type="none" w="sm" len="sm"/>
          </a:ln>
        </p:spPr>
        <p:txBody>
          <a:bodyPr spcFirstLastPara="1" wrap="square" lIns="0" tIns="10775" rIns="0" bIns="0" anchor="t" anchorCtr="0">
            <a:spAutoFit/>
          </a:bodyPr>
          <a:lstStyle/>
          <a:p>
            <a:pPr marL="121920" lvl="0" indent="0" algn="l" rtl="0">
              <a:lnSpc>
                <a:spcPct val="100000"/>
              </a:lnSpc>
              <a:spcBef>
                <a:spcPts val="0"/>
              </a:spcBef>
              <a:spcAft>
                <a:spcPts val="0"/>
              </a:spcAft>
              <a:buNone/>
            </a:pPr>
            <a:r>
              <a:rPr lang="en-US" sz="1200">
                <a:solidFill>
                  <a:srgbClr val="FFFFFF"/>
                </a:solidFill>
                <a:latin typeface="Arial"/>
                <a:ea typeface="Arial"/>
                <a:cs typeface="Arial"/>
                <a:sym typeface="Arial"/>
              </a:rPr>
              <a:t>Avalon Mesh</a:t>
            </a:r>
            <a:endParaRPr sz="1200">
              <a:latin typeface="Arial"/>
              <a:ea typeface="Arial"/>
              <a:cs typeface="Arial"/>
              <a:sym typeface="Arial"/>
            </a:endParaRPr>
          </a:p>
        </p:txBody>
      </p:sp>
      <p:sp>
        <p:nvSpPr>
          <p:cNvPr id="260" name="Google Shape;260;p15"/>
          <p:cNvSpPr txBox="1"/>
          <p:nvPr/>
        </p:nvSpPr>
        <p:spPr>
          <a:xfrm>
            <a:off x="10108692" y="2087879"/>
            <a:ext cx="914400" cy="299085"/>
          </a:xfrm>
          <a:prstGeom prst="rect">
            <a:avLst/>
          </a:prstGeom>
          <a:solidFill>
            <a:srgbClr val="2FACEB"/>
          </a:solidFill>
          <a:ln w="15225" cap="flat" cmpd="sng">
            <a:solidFill>
              <a:srgbClr val="1F7CAC"/>
            </a:solidFill>
            <a:prstDash val="solid"/>
            <a:round/>
            <a:headEnd type="none" w="sm" len="sm"/>
            <a:tailEnd type="none" w="sm" len="sm"/>
          </a:ln>
        </p:spPr>
        <p:txBody>
          <a:bodyPr spcFirstLastPara="1" wrap="square" lIns="0" tIns="0" rIns="0" bIns="0" anchor="t" anchorCtr="0">
            <a:spAutoFit/>
          </a:bodyPr>
          <a:lstStyle/>
          <a:p>
            <a:pPr marL="287655" lvl="0" indent="0" algn="l" rtl="0">
              <a:lnSpc>
                <a:spcPct val="115000"/>
              </a:lnSpc>
              <a:spcBef>
                <a:spcPts val="0"/>
              </a:spcBef>
              <a:spcAft>
                <a:spcPts val="0"/>
              </a:spcAft>
              <a:buNone/>
            </a:pPr>
            <a:r>
              <a:rPr lang="en-US" sz="1000">
                <a:solidFill>
                  <a:srgbClr val="FFFFFF"/>
                </a:solidFill>
                <a:latin typeface="Arial"/>
                <a:ea typeface="Arial"/>
                <a:cs typeface="Arial"/>
                <a:sym typeface="Arial"/>
              </a:rPr>
              <a:t>Smart</a:t>
            </a:r>
            <a:endParaRPr sz="1000">
              <a:latin typeface="Arial"/>
              <a:ea typeface="Arial"/>
              <a:cs typeface="Arial"/>
              <a:sym typeface="Arial"/>
            </a:endParaRPr>
          </a:p>
          <a:p>
            <a:pPr marL="263525" lvl="0" indent="0" algn="l" rtl="0">
              <a:lnSpc>
                <a:spcPct val="100000"/>
              </a:lnSpc>
              <a:spcBef>
                <a:spcPts val="0"/>
              </a:spcBef>
              <a:spcAft>
                <a:spcPts val="0"/>
              </a:spcAft>
              <a:buNone/>
            </a:pPr>
            <a:r>
              <a:rPr lang="en-US" sz="1000">
                <a:solidFill>
                  <a:srgbClr val="FFFFFF"/>
                </a:solidFill>
                <a:latin typeface="Arial"/>
                <a:ea typeface="Arial"/>
                <a:cs typeface="Arial"/>
                <a:sym typeface="Arial"/>
              </a:rPr>
              <a:t>Meters</a:t>
            </a:r>
            <a:endParaRPr sz="1000">
              <a:latin typeface="Arial"/>
              <a:ea typeface="Arial"/>
              <a:cs typeface="Arial"/>
              <a:sym typeface="Arial"/>
            </a:endParaRPr>
          </a:p>
        </p:txBody>
      </p:sp>
      <p:sp>
        <p:nvSpPr>
          <p:cNvPr id="261" name="Google Shape;261;p15"/>
          <p:cNvSpPr txBox="1"/>
          <p:nvPr/>
        </p:nvSpPr>
        <p:spPr>
          <a:xfrm>
            <a:off x="8116823" y="2106167"/>
            <a:ext cx="914400" cy="297180"/>
          </a:xfrm>
          <a:prstGeom prst="rect">
            <a:avLst/>
          </a:prstGeom>
          <a:solidFill>
            <a:srgbClr val="2FACEB"/>
          </a:solidFill>
          <a:ln w="15225" cap="flat" cmpd="sng">
            <a:solidFill>
              <a:srgbClr val="1F7CAC"/>
            </a:solidFill>
            <a:prstDash val="solid"/>
            <a:round/>
            <a:headEnd type="none" w="sm" len="sm"/>
            <a:tailEnd type="none" w="sm" len="sm"/>
          </a:ln>
        </p:spPr>
        <p:txBody>
          <a:bodyPr spcFirstLastPara="1" wrap="square" lIns="0" tIns="8875" rIns="0" bIns="0" anchor="t" anchorCtr="0">
            <a:spAutoFit/>
          </a:bodyPr>
          <a:lstStyle/>
          <a:p>
            <a:pPr marL="302895" marR="106045" lvl="0" indent="-189230" algn="l" rtl="0">
              <a:lnSpc>
                <a:spcPct val="100000"/>
              </a:lnSpc>
              <a:spcBef>
                <a:spcPts val="0"/>
              </a:spcBef>
              <a:spcAft>
                <a:spcPts val="0"/>
              </a:spcAft>
              <a:buNone/>
            </a:pPr>
            <a:r>
              <a:rPr lang="en-US" sz="900">
                <a:solidFill>
                  <a:srgbClr val="FFFFFF"/>
                </a:solidFill>
                <a:latin typeface="Arial"/>
                <a:ea typeface="Arial"/>
                <a:cs typeface="Arial"/>
                <a:sym typeface="Arial"/>
              </a:rPr>
              <a:t>Smart Traffic Lights</a:t>
            </a:r>
            <a:endParaRPr sz="900">
              <a:latin typeface="Arial"/>
              <a:ea typeface="Arial"/>
              <a:cs typeface="Arial"/>
              <a:sym typeface="Arial"/>
            </a:endParaRPr>
          </a:p>
        </p:txBody>
      </p:sp>
      <p:sp>
        <p:nvSpPr>
          <p:cNvPr id="262" name="Google Shape;262;p15"/>
          <p:cNvSpPr/>
          <p:nvPr/>
        </p:nvSpPr>
        <p:spPr>
          <a:xfrm>
            <a:off x="8171688" y="2994660"/>
            <a:ext cx="914400" cy="234950"/>
          </a:xfrm>
          <a:custGeom>
            <a:avLst/>
            <a:gdLst/>
            <a:ahLst/>
            <a:cxnLst/>
            <a:rect l="l" t="t" r="r" b="b"/>
            <a:pathLst>
              <a:path w="914400" h="234950" extrusionOk="0">
                <a:moveTo>
                  <a:pt x="914400" y="0"/>
                </a:moveTo>
                <a:lnTo>
                  <a:pt x="0" y="0"/>
                </a:lnTo>
                <a:lnTo>
                  <a:pt x="0" y="234696"/>
                </a:lnTo>
                <a:lnTo>
                  <a:pt x="914400" y="234696"/>
                </a:lnTo>
                <a:lnTo>
                  <a:pt x="914400" y="0"/>
                </a:lnTo>
                <a:close/>
              </a:path>
            </a:pathLst>
          </a:custGeom>
          <a:solidFill>
            <a:srgbClr val="2FACEB"/>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63" name="Google Shape;263;p15"/>
          <p:cNvSpPr txBox="1"/>
          <p:nvPr/>
        </p:nvSpPr>
        <p:spPr>
          <a:xfrm>
            <a:off x="8171688" y="2994660"/>
            <a:ext cx="914400" cy="234950"/>
          </a:xfrm>
          <a:prstGeom prst="rect">
            <a:avLst/>
          </a:prstGeom>
          <a:noFill/>
          <a:ln w="15225" cap="flat" cmpd="sng">
            <a:solidFill>
              <a:srgbClr val="1F7CAC"/>
            </a:solidFill>
            <a:prstDash val="solid"/>
            <a:round/>
            <a:headEnd type="none" w="sm" len="sm"/>
            <a:tailEnd type="none" w="sm" len="sm"/>
          </a:ln>
        </p:spPr>
        <p:txBody>
          <a:bodyPr spcFirstLastPara="1" wrap="square" lIns="0" tIns="0" rIns="0" bIns="0" anchor="t" anchorCtr="0">
            <a:spAutoFit/>
          </a:bodyPr>
          <a:lstStyle/>
          <a:p>
            <a:pPr marL="51435" lvl="0" indent="0" algn="ctr" rtl="0">
              <a:lnSpc>
                <a:spcPct val="102777"/>
              </a:lnSpc>
              <a:spcBef>
                <a:spcPts val="0"/>
              </a:spcBef>
              <a:spcAft>
                <a:spcPts val="0"/>
              </a:spcAft>
              <a:buNone/>
            </a:pPr>
            <a:r>
              <a:rPr lang="en-US" sz="1800">
                <a:solidFill>
                  <a:srgbClr val="FFFFFF"/>
                </a:solidFill>
                <a:latin typeface="Arial"/>
                <a:ea typeface="Arial"/>
                <a:cs typeface="Arial"/>
                <a:sym typeface="Arial"/>
              </a:rPr>
              <a:t>AI</a:t>
            </a:r>
            <a:endParaRPr sz="1800">
              <a:latin typeface="Arial"/>
              <a:ea typeface="Arial"/>
              <a:cs typeface="Arial"/>
              <a:sym typeface="Arial"/>
            </a:endParaRPr>
          </a:p>
        </p:txBody>
      </p:sp>
      <p:sp>
        <p:nvSpPr>
          <p:cNvPr id="264" name="Google Shape;264;p15"/>
          <p:cNvSpPr txBox="1"/>
          <p:nvPr/>
        </p:nvSpPr>
        <p:spPr>
          <a:xfrm>
            <a:off x="9145523" y="3697223"/>
            <a:ext cx="914400" cy="222885"/>
          </a:xfrm>
          <a:prstGeom prst="rect">
            <a:avLst/>
          </a:prstGeom>
          <a:solidFill>
            <a:srgbClr val="2FACEB"/>
          </a:solidFill>
          <a:ln w="15225" cap="flat" cmpd="sng">
            <a:solidFill>
              <a:srgbClr val="1F7CAC"/>
            </a:solidFill>
            <a:prstDash val="solid"/>
            <a:round/>
            <a:headEnd type="none" w="sm" len="sm"/>
            <a:tailEnd type="none" w="sm" len="sm"/>
          </a:ln>
        </p:spPr>
        <p:txBody>
          <a:bodyPr spcFirstLastPara="1" wrap="square" lIns="0" tIns="32375" rIns="0" bIns="0" anchor="t" anchorCtr="0">
            <a:spAutoFit/>
          </a:bodyPr>
          <a:lstStyle/>
          <a:p>
            <a:pPr marL="241300" lvl="0" indent="0" algn="l" rtl="0">
              <a:lnSpc>
                <a:spcPct val="100000"/>
              </a:lnSpc>
              <a:spcBef>
                <a:spcPts val="0"/>
              </a:spcBef>
              <a:spcAft>
                <a:spcPts val="0"/>
              </a:spcAft>
              <a:buNone/>
            </a:pPr>
            <a:r>
              <a:rPr lang="en-US" sz="1000">
                <a:solidFill>
                  <a:srgbClr val="FFFFFF"/>
                </a:solidFill>
                <a:latin typeface="Arial"/>
                <a:ea typeface="Arial"/>
                <a:cs typeface="Arial"/>
                <a:sym typeface="Arial"/>
              </a:rPr>
              <a:t>SCADA</a:t>
            </a:r>
            <a:endParaRPr sz="1000">
              <a:latin typeface="Arial"/>
              <a:ea typeface="Arial"/>
              <a:cs typeface="Arial"/>
              <a:sym typeface="Arial"/>
            </a:endParaRPr>
          </a:p>
        </p:txBody>
      </p:sp>
      <p:sp>
        <p:nvSpPr>
          <p:cNvPr id="265" name="Google Shape;265;p15"/>
          <p:cNvSpPr txBox="1"/>
          <p:nvPr/>
        </p:nvSpPr>
        <p:spPr>
          <a:xfrm>
            <a:off x="10140695" y="3151632"/>
            <a:ext cx="914400" cy="243840"/>
          </a:xfrm>
          <a:prstGeom prst="rect">
            <a:avLst/>
          </a:prstGeom>
          <a:solidFill>
            <a:srgbClr val="2FACEB"/>
          </a:solidFill>
          <a:ln w="15225" cap="flat" cmpd="sng">
            <a:solidFill>
              <a:srgbClr val="1F7CAC"/>
            </a:solidFill>
            <a:prstDash val="solid"/>
            <a:round/>
            <a:headEnd type="none" w="sm" len="sm"/>
            <a:tailEnd type="none" w="sm" len="sm"/>
          </a:ln>
        </p:spPr>
        <p:txBody>
          <a:bodyPr spcFirstLastPara="1" wrap="square" lIns="0" tIns="50800" rIns="0" bIns="0" anchor="t" anchorCtr="0">
            <a:spAutoFit/>
          </a:bodyPr>
          <a:lstStyle/>
          <a:p>
            <a:pPr marL="196215" lvl="0" indent="0" algn="l" rtl="0">
              <a:lnSpc>
                <a:spcPct val="100000"/>
              </a:lnSpc>
              <a:spcBef>
                <a:spcPts val="0"/>
              </a:spcBef>
              <a:spcAft>
                <a:spcPts val="0"/>
              </a:spcAft>
              <a:buNone/>
            </a:pPr>
            <a:r>
              <a:rPr lang="en-US" sz="900">
                <a:solidFill>
                  <a:srgbClr val="FFFFFF"/>
                </a:solidFill>
                <a:latin typeface="Arial"/>
                <a:ea typeface="Arial"/>
                <a:cs typeface="Arial"/>
                <a:sym typeface="Arial"/>
              </a:rPr>
              <a:t>AVLBOTS</a:t>
            </a:r>
            <a:endParaRPr sz="900">
              <a:latin typeface="Arial"/>
              <a:ea typeface="Arial"/>
              <a:cs typeface="Arial"/>
              <a:sym typeface="Arial"/>
            </a:endParaRPr>
          </a:p>
        </p:txBody>
      </p:sp>
      <p:sp>
        <p:nvSpPr>
          <p:cNvPr id="266" name="Google Shape;266;p15"/>
          <p:cNvSpPr txBox="1"/>
          <p:nvPr/>
        </p:nvSpPr>
        <p:spPr>
          <a:xfrm>
            <a:off x="9191243" y="1546860"/>
            <a:ext cx="745490" cy="242570"/>
          </a:xfrm>
          <a:prstGeom prst="rect">
            <a:avLst/>
          </a:prstGeom>
          <a:solidFill>
            <a:srgbClr val="2FACEB"/>
          </a:solidFill>
          <a:ln w="15225" cap="flat" cmpd="sng">
            <a:solidFill>
              <a:srgbClr val="1F7CAC"/>
            </a:solidFill>
            <a:prstDash val="solid"/>
            <a:round/>
            <a:headEnd type="none" w="sm" len="sm"/>
            <a:tailEnd type="none" w="sm" len="sm"/>
          </a:ln>
        </p:spPr>
        <p:txBody>
          <a:bodyPr spcFirstLastPara="1" wrap="square" lIns="0" tIns="49525" rIns="0" bIns="0" anchor="t" anchorCtr="0">
            <a:spAutoFit/>
          </a:bodyPr>
          <a:lstStyle/>
          <a:p>
            <a:pPr marL="107314" lvl="0" indent="0" algn="l" rtl="0">
              <a:lnSpc>
                <a:spcPct val="100000"/>
              </a:lnSpc>
              <a:spcBef>
                <a:spcPts val="0"/>
              </a:spcBef>
              <a:spcAft>
                <a:spcPts val="0"/>
              </a:spcAft>
              <a:buNone/>
            </a:pPr>
            <a:r>
              <a:rPr lang="en-US" sz="900">
                <a:solidFill>
                  <a:srgbClr val="FFFFFF"/>
                </a:solidFill>
                <a:latin typeface="Arial"/>
                <a:ea typeface="Arial"/>
                <a:cs typeface="Arial"/>
                <a:sym typeface="Arial"/>
              </a:rPr>
              <a:t>Led Lights</a:t>
            </a:r>
            <a:endParaRPr sz="900">
              <a:latin typeface="Arial"/>
              <a:ea typeface="Arial"/>
              <a:cs typeface="Arial"/>
              <a:sym typeface="Arial"/>
            </a:endParaRPr>
          </a:p>
        </p:txBody>
      </p:sp>
      <p:sp>
        <p:nvSpPr>
          <p:cNvPr id="267" name="Google Shape;267;p15"/>
          <p:cNvSpPr txBox="1"/>
          <p:nvPr/>
        </p:nvSpPr>
        <p:spPr>
          <a:xfrm>
            <a:off x="6327647" y="2125979"/>
            <a:ext cx="1132840" cy="370840"/>
          </a:xfrm>
          <a:prstGeom prst="rect">
            <a:avLst/>
          </a:prstGeom>
          <a:solidFill>
            <a:srgbClr val="2FACEB"/>
          </a:solidFill>
          <a:ln w="15225" cap="flat" cmpd="sng">
            <a:solidFill>
              <a:srgbClr val="1F7CAC"/>
            </a:solidFill>
            <a:prstDash val="solid"/>
            <a:round/>
            <a:headEnd type="none" w="sm" len="sm"/>
            <a:tailEnd type="none" w="sm" len="sm"/>
          </a:ln>
        </p:spPr>
        <p:txBody>
          <a:bodyPr spcFirstLastPara="1" wrap="square" lIns="0" tIns="45075" rIns="0" bIns="0" anchor="t" anchorCtr="0">
            <a:spAutoFit/>
          </a:bodyPr>
          <a:lstStyle/>
          <a:p>
            <a:pPr marL="280035" marR="271780" lvl="0" indent="111125" algn="l" rtl="0">
              <a:lnSpc>
                <a:spcPct val="100000"/>
              </a:lnSpc>
              <a:spcBef>
                <a:spcPts val="0"/>
              </a:spcBef>
              <a:spcAft>
                <a:spcPts val="0"/>
              </a:spcAft>
              <a:buNone/>
            </a:pPr>
            <a:r>
              <a:rPr lang="en-US" sz="900">
                <a:solidFill>
                  <a:srgbClr val="FFFFFF"/>
                </a:solidFill>
                <a:latin typeface="Arial"/>
                <a:ea typeface="Arial"/>
                <a:cs typeface="Arial"/>
                <a:sym typeface="Arial"/>
              </a:rPr>
              <a:t>Citizen Experience</a:t>
            </a:r>
            <a:endParaRPr sz="900">
              <a:latin typeface="Arial"/>
              <a:ea typeface="Arial"/>
              <a:cs typeface="Arial"/>
              <a:sym typeface="Arial"/>
            </a:endParaRPr>
          </a:p>
        </p:txBody>
      </p:sp>
      <p:sp>
        <p:nvSpPr>
          <p:cNvPr id="268" name="Google Shape;268;p15"/>
          <p:cNvSpPr txBox="1"/>
          <p:nvPr/>
        </p:nvSpPr>
        <p:spPr>
          <a:xfrm>
            <a:off x="7179564" y="2994660"/>
            <a:ext cx="745490" cy="273050"/>
          </a:xfrm>
          <a:prstGeom prst="rect">
            <a:avLst/>
          </a:prstGeom>
          <a:solidFill>
            <a:srgbClr val="2FACEB"/>
          </a:solidFill>
          <a:ln w="15225" cap="flat" cmpd="sng">
            <a:solidFill>
              <a:srgbClr val="1F7CAC"/>
            </a:solidFill>
            <a:prstDash val="solid"/>
            <a:round/>
            <a:headEnd type="none" w="sm" len="sm"/>
            <a:tailEnd type="none" w="sm" len="sm"/>
          </a:ln>
        </p:spPr>
        <p:txBody>
          <a:bodyPr spcFirstLastPara="1" wrap="square" lIns="0" tIns="0" rIns="0" bIns="0" anchor="t" anchorCtr="0">
            <a:spAutoFit/>
          </a:bodyPr>
          <a:lstStyle/>
          <a:p>
            <a:pPr marL="197485" marR="189230" lvl="0" indent="0" algn="l" rtl="0">
              <a:lnSpc>
                <a:spcPct val="120000"/>
              </a:lnSpc>
              <a:spcBef>
                <a:spcPts val="0"/>
              </a:spcBef>
              <a:spcAft>
                <a:spcPts val="0"/>
              </a:spcAft>
              <a:buNone/>
            </a:pPr>
            <a:r>
              <a:rPr lang="en-US" sz="900">
                <a:solidFill>
                  <a:srgbClr val="FFFFFF"/>
                </a:solidFill>
                <a:latin typeface="Arial"/>
                <a:ea typeface="Arial"/>
                <a:cs typeface="Arial"/>
                <a:sym typeface="Arial"/>
              </a:rPr>
              <a:t>Avalon Transit</a:t>
            </a:r>
            <a:endParaRPr sz="900">
              <a:latin typeface="Arial"/>
              <a:ea typeface="Arial"/>
              <a:cs typeface="Arial"/>
              <a:sym typeface="Arial"/>
            </a:endParaRPr>
          </a:p>
        </p:txBody>
      </p:sp>
      <p:sp>
        <p:nvSpPr>
          <p:cNvPr id="269" name="Google Shape;269;p15"/>
          <p:cNvSpPr txBox="1"/>
          <p:nvPr/>
        </p:nvSpPr>
        <p:spPr>
          <a:xfrm>
            <a:off x="5836920" y="3665220"/>
            <a:ext cx="992505" cy="262255"/>
          </a:xfrm>
          <a:prstGeom prst="rect">
            <a:avLst/>
          </a:prstGeom>
          <a:solidFill>
            <a:srgbClr val="2FACEB"/>
          </a:solidFill>
          <a:ln w="15225" cap="flat" cmpd="sng">
            <a:solidFill>
              <a:srgbClr val="1F7CAC"/>
            </a:solidFill>
            <a:prstDash val="solid"/>
            <a:round/>
            <a:headEnd type="none" w="sm" len="sm"/>
            <a:tailEnd type="none" w="sm" len="sm"/>
          </a:ln>
        </p:spPr>
        <p:txBody>
          <a:bodyPr spcFirstLastPara="1" wrap="square" lIns="0" tIns="0" rIns="0" bIns="0" anchor="t" anchorCtr="0">
            <a:spAutoFit/>
          </a:bodyPr>
          <a:lstStyle/>
          <a:p>
            <a:pPr marL="114300" lvl="0" indent="0" algn="l" rtl="0">
              <a:lnSpc>
                <a:spcPct val="114722"/>
              </a:lnSpc>
              <a:spcBef>
                <a:spcPts val="0"/>
              </a:spcBef>
              <a:spcAft>
                <a:spcPts val="0"/>
              </a:spcAft>
              <a:buNone/>
            </a:pPr>
            <a:r>
              <a:rPr lang="en-US" sz="900">
                <a:solidFill>
                  <a:srgbClr val="FFFFFF"/>
                </a:solidFill>
                <a:latin typeface="Arial"/>
                <a:ea typeface="Arial"/>
                <a:cs typeface="Arial"/>
                <a:sym typeface="Arial"/>
              </a:rPr>
              <a:t>Internship Div</a:t>
            </a:r>
            <a:r>
              <a:rPr lang="en-US" sz="1800">
                <a:solidFill>
                  <a:srgbClr val="FFFFFF"/>
                </a:solidFill>
                <a:latin typeface="Arial"/>
                <a:ea typeface="Arial"/>
                <a:cs typeface="Arial"/>
                <a:sym typeface="Arial"/>
              </a:rPr>
              <a:t>.</a:t>
            </a:r>
            <a:endParaRPr sz="1800">
              <a:latin typeface="Arial"/>
              <a:ea typeface="Arial"/>
              <a:cs typeface="Arial"/>
              <a:sym typeface="Arial"/>
            </a:endParaRPr>
          </a:p>
        </p:txBody>
      </p:sp>
      <p:sp>
        <p:nvSpPr>
          <p:cNvPr id="270" name="Google Shape;270;p15"/>
          <p:cNvSpPr txBox="1"/>
          <p:nvPr/>
        </p:nvSpPr>
        <p:spPr>
          <a:xfrm>
            <a:off x="6954011" y="3678935"/>
            <a:ext cx="745490" cy="248920"/>
          </a:xfrm>
          <a:prstGeom prst="rect">
            <a:avLst/>
          </a:prstGeom>
          <a:solidFill>
            <a:srgbClr val="2FACEB"/>
          </a:solidFill>
          <a:ln w="15225" cap="flat" cmpd="sng">
            <a:solidFill>
              <a:srgbClr val="1F7CAC"/>
            </a:solidFill>
            <a:prstDash val="solid"/>
            <a:round/>
            <a:headEnd type="none" w="sm" len="sm"/>
            <a:tailEnd type="none" w="sm" len="sm"/>
          </a:ln>
        </p:spPr>
        <p:txBody>
          <a:bodyPr spcFirstLastPara="1" wrap="square" lIns="0" tIns="0" rIns="0" bIns="0" anchor="t" anchorCtr="0">
            <a:spAutoFit/>
          </a:bodyPr>
          <a:lstStyle/>
          <a:p>
            <a:pPr marL="219709" lvl="0" indent="0" algn="l" rtl="0">
              <a:lnSpc>
                <a:spcPct val="107222"/>
              </a:lnSpc>
              <a:spcBef>
                <a:spcPts val="0"/>
              </a:spcBef>
              <a:spcAft>
                <a:spcPts val="0"/>
              </a:spcAft>
              <a:buNone/>
            </a:pPr>
            <a:r>
              <a:rPr lang="en-US" sz="900">
                <a:solidFill>
                  <a:srgbClr val="FFFFFF"/>
                </a:solidFill>
                <a:latin typeface="Arial"/>
                <a:ea typeface="Arial"/>
                <a:cs typeface="Arial"/>
                <a:sym typeface="Arial"/>
              </a:rPr>
              <a:t>Super</a:t>
            </a:r>
            <a:endParaRPr sz="900">
              <a:latin typeface="Arial"/>
              <a:ea typeface="Arial"/>
              <a:cs typeface="Arial"/>
              <a:sym typeface="Arial"/>
            </a:endParaRPr>
          </a:p>
          <a:p>
            <a:pPr marL="191135" lvl="0" indent="0" algn="l" rtl="0">
              <a:lnSpc>
                <a:spcPct val="110000"/>
              </a:lnSpc>
              <a:spcBef>
                <a:spcPts val="0"/>
              </a:spcBef>
              <a:spcAft>
                <a:spcPts val="0"/>
              </a:spcAft>
              <a:buNone/>
            </a:pPr>
            <a:r>
              <a:rPr lang="en-US" sz="900">
                <a:solidFill>
                  <a:srgbClr val="FFFFFF"/>
                </a:solidFill>
                <a:latin typeface="Arial"/>
                <a:ea typeface="Arial"/>
                <a:cs typeface="Arial"/>
                <a:sym typeface="Arial"/>
              </a:rPr>
              <a:t>Cluster</a:t>
            </a:r>
            <a:endParaRPr sz="900">
              <a:latin typeface="Arial"/>
              <a:ea typeface="Arial"/>
              <a:cs typeface="Arial"/>
              <a:sym typeface="Arial"/>
            </a:endParaRPr>
          </a:p>
        </p:txBody>
      </p:sp>
      <p:sp>
        <p:nvSpPr>
          <p:cNvPr id="271" name="Google Shape;271;p15"/>
          <p:cNvSpPr txBox="1"/>
          <p:nvPr/>
        </p:nvSpPr>
        <p:spPr>
          <a:xfrm>
            <a:off x="4989576" y="4479035"/>
            <a:ext cx="1338580" cy="186690"/>
          </a:xfrm>
          <a:prstGeom prst="rect">
            <a:avLst/>
          </a:prstGeom>
          <a:solidFill>
            <a:srgbClr val="2FACEB"/>
          </a:solidFill>
          <a:ln w="15225" cap="flat" cmpd="sng">
            <a:solidFill>
              <a:srgbClr val="1F7CAC"/>
            </a:solidFill>
            <a:prstDash val="solid"/>
            <a:round/>
            <a:headEnd type="none" w="sm" len="sm"/>
            <a:tailEnd type="none" w="sm" len="sm"/>
          </a:ln>
        </p:spPr>
        <p:txBody>
          <a:bodyPr spcFirstLastPara="1" wrap="square" lIns="0" tIns="31100" rIns="0" bIns="0" anchor="t" anchorCtr="0">
            <a:spAutoFit/>
          </a:bodyPr>
          <a:lstStyle/>
          <a:p>
            <a:pPr marL="92710" lvl="0" indent="0" algn="l" rtl="0">
              <a:lnSpc>
                <a:spcPct val="100000"/>
              </a:lnSpc>
              <a:spcBef>
                <a:spcPts val="0"/>
              </a:spcBef>
              <a:spcAft>
                <a:spcPts val="0"/>
              </a:spcAft>
              <a:buNone/>
            </a:pPr>
            <a:r>
              <a:rPr lang="en-US" sz="900">
                <a:solidFill>
                  <a:srgbClr val="FFFFFF"/>
                </a:solidFill>
                <a:latin typeface="Arial"/>
                <a:ea typeface="Arial"/>
                <a:cs typeface="Arial"/>
                <a:sym typeface="Arial"/>
              </a:rPr>
              <a:t>Digital Transformation</a:t>
            </a:r>
            <a:endParaRPr sz="900">
              <a:latin typeface="Arial"/>
              <a:ea typeface="Arial"/>
              <a:cs typeface="Arial"/>
              <a:sym typeface="Arial"/>
            </a:endParaRPr>
          </a:p>
        </p:txBody>
      </p:sp>
      <p:sp>
        <p:nvSpPr>
          <p:cNvPr id="272" name="Google Shape;272;p15"/>
          <p:cNvSpPr txBox="1"/>
          <p:nvPr/>
        </p:nvSpPr>
        <p:spPr>
          <a:xfrm>
            <a:off x="7586471" y="4456176"/>
            <a:ext cx="832485" cy="239395"/>
          </a:xfrm>
          <a:prstGeom prst="rect">
            <a:avLst/>
          </a:prstGeom>
          <a:solidFill>
            <a:srgbClr val="2FACEB"/>
          </a:solidFill>
          <a:ln w="15225" cap="flat" cmpd="sng">
            <a:solidFill>
              <a:srgbClr val="1F7CAC"/>
            </a:solidFill>
            <a:prstDash val="solid"/>
            <a:round/>
            <a:headEnd type="none" w="sm" len="sm"/>
            <a:tailEnd type="none" w="sm" len="sm"/>
          </a:ln>
        </p:spPr>
        <p:txBody>
          <a:bodyPr spcFirstLastPara="1" wrap="square" lIns="0" tIns="0" rIns="0" bIns="0" anchor="t" anchorCtr="0">
            <a:spAutoFit/>
          </a:bodyPr>
          <a:lstStyle/>
          <a:p>
            <a:pPr marL="150495" lvl="0" indent="0" algn="l" rtl="0">
              <a:lnSpc>
                <a:spcPct val="102777"/>
              </a:lnSpc>
              <a:spcBef>
                <a:spcPts val="0"/>
              </a:spcBef>
              <a:spcAft>
                <a:spcPts val="0"/>
              </a:spcAft>
              <a:buNone/>
            </a:pPr>
            <a:r>
              <a:rPr lang="en-US" sz="900">
                <a:solidFill>
                  <a:srgbClr val="FFFFFF"/>
                </a:solidFill>
                <a:latin typeface="Arial"/>
                <a:ea typeface="Arial"/>
                <a:cs typeface="Arial"/>
                <a:sym typeface="Arial"/>
              </a:rPr>
              <a:t>Smart City</a:t>
            </a:r>
            <a:endParaRPr sz="900">
              <a:latin typeface="Arial"/>
              <a:ea typeface="Arial"/>
              <a:cs typeface="Arial"/>
              <a:sym typeface="Arial"/>
            </a:endParaRPr>
          </a:p>
          <a:p>
            <a:pPr marL="158115" lvl="0" indent="0" algn="l" rtl="0">
              <a:lnSpc>
                <a:spcPct val="106666"/>
              </a:lnSpc>
              <a:spcBef>
                <a:spcPts val="0"/>
              </a:spcBef>
              <a:spcAft>
                <a:spcPts val="0"/>
              </a:spcAft>
              <a:buNone/>
            </a:pPr>
            <a:r>
              <a:rPr lang="en-US" sz="900">
                <a:solidFill>
                  <a:srgbClr val="FFFFFF"/>
                </a:solidFill>
                <a:latin typeface="Arial"/>
                <a:ea typeface="Arial"/>
                <a:cs typeface="Arial"/>
                <a:sym typeface="Arial"/>
              </a:rPr>
              <a:t>Challenge</a:t>
            </a:r>
            <a:endParaRPr sz="900">
              <a:latin typeface="Arial"/>
              <a:ea typeface="Arial"/>
              <a:cs typeface="Arial"/>
              <a:sym typeface="Arial"/>
            </a:endParaRPr>
          </a:p>
        </p:txBody>
      </p:sp>
      <p:sp>
        <p:nvSpPr>
          <p:cNvPr id="273" name="Google Shape;273;p15"/>
          <p:cNvSpPr txBox="1"/>
          <p:nvPr/>
        </p:nvSpPr>
        <p:spPr>
          <a:xfrm>
            <a:off x="7545323" y="5241035"/>
            <a:ext cx="873760" cy="269875"/>
          </a:xfrm>
          <a:prstGeom prst="rect">
            <a:avLst/>
          </a:prstGeom>
          <a:solidFill>
            <a:srgbClr val="2FACEB"/>
          </a:solidFill>
          <a:ln w="15225" cap="flat" cmpd="sng">
            <a:solidFill>
              <a:srgbClr val="1F7CAC"/>
            </a:solidFill>
            <a:prstDash val="solid"/>
            <a:round/>
            <a:headEnd type="none" w="sm" len="sm"/>
            <a:tailEnd type="none" w="sm" len="sm"/>
          </a:ln>
        </p:spPr>
        <p:txBody>
          <a:bodyPr spcFirstLastPara="1" wrap="square" lIns="0" tIns="64125" rIns="0" bIns="0" anchor="t" anchorCtr="0">
            <a:spAutoFit/>
          </a:bodyPr>
          <a:lstStyle/>
          <a:p>
            <a:pPr marL="281305" lvl="0" indent="0" algn="l" rtl="0">
              <a:lnSpc>
                <a:spcPct val="100000"/>
              </a:lnSpc>
              <a:spcBef>
                <a:spcPts val="0"/>
              </a:spcBef>
              <a:spcAft>
                <a:spcPts val="0"/>
              </a:spcAft>
              <a:buNone/>
            </a:pPr>
            <a:r>
              <a:rPr lang="en-US" sz="900">
                <a:solidFill>
                  <a:srgbClr val="FFFFFF"/>
                </a:solidFill>
                <a:latin typeface="Arial"/>
                <a:ea typeface="Arial"/>
                <a:cs typeface="Arial"/>
                <a:sym typeface="Arial"/>
              </a:rPr>
              <a:t>AVEN</a:t>
            </a:r>
            <a:endParaRPr sz="900">
              <a:latin typeface="Arial"/>
              <a:ea typeface="Arial"/>
              <a:cs typeface="Arial"/>
              <a:sym typeface="Arial"/>
            </a:endParaRPr>
          </a:p>
        </p:txBody>
      </p:sp>
      <p:sp>
        <p:nvSpPr>
          <p:cNvPr id="274" name="Google Shape;274;p15"/>
          <p:cNvSpPr txBox="1"/>
          <p:nvPr/>
        </p:nvSpPr>
        <p:spPr>
          <a:xfrm>
            <a:off x="5945123" y="5969508"/>
            <a:ext cx="914400" cy="245745"/>
          </a:xfrm>
          <a:prstGeom prst="rect">
            <a:avLst/>
          </a:prstGeom>
          <a:solidFill>
            <a:srgbClr val="2FACEB"/>
          </a:solidFill>
          <a:ln w="15225" cap="flat" cmpd="sng">
            <a:solidFill>
              <a:srgbClr val="1F7CAC"/>
            </a:solidFill>
            <a:prstDash val="solid"/>
            <a:round/>
            <a:headEnd type="none" w="sm" len="sm"/>
            <a:tailEnd type="none" w="sm" len="sm"/>
          </a:ln>
        </p:spPr>
        <p:txBody>
          <a:bodyPr spcFirstLastPara="1" wrap="square" lIns="0" tIns="0" rIns="0" bIns="0" anchor="t" anchorCtr="0">
            <a:spAutoFit/>
          </a:bodyPr>
          <a:lstStyle/>
          <a:p>
            <a:pPr marL="190500" lvl="0" indent="0" algn="l" rtl="0">
              <a:lnSpc>
                <a:spcPct val="106111"/>
              </a:lnSpc>
              <a:spcBef>
                <a:spcPts val="0"/>
              </a:spcBef>
              <a:spcAft>
                <a:spcPts val="0"/>
              </a:spcAft>
              <a:buNone/>
            </a:pPr>
            <a:r>
              <a:rPr lang="en-US" sz="900">
                <a:solidFill>
                  <a:srgbClr val="FFFFFF"/>
                </a:solidFill>
                <a:latin typeface="Arial"/>
                <a:ea typeface="Arial"/>
                <a:cs typeface="Arial"/>
                <a:sym typeface="Arial"/>
              </a:rPr>
              <a:t>Smart City</a:t>
            </a:r>
            <a:endParaRPr sz="900">
              <a:latin typeface="Arial"/>
              <a:ea typeface="Arial"/>
              <a:cs typeface="Arial"/>
              <a:sym typeface="Arial"/>
            </a:endParaRPr>
          </a:p>
          <a:p>
            <a:pPr marL="170180" lvl="0" indent="0" algn="l" rtl="0">
              <a:lnSpc>
                <a:spcPct val="108333"/>
              </a:lnSpc>
              <a:spcBef>
                <a:spcPts val="0"/>
              </a:spcBef>
              <a:spcAft>
                <a:spcPts val="0"/>
              </a:spcAft>
              <a:buNone/>
            </a:pPr>
            <a:r>
              <a:rPr lang="en-US" sz="900">
                <a:solidFill>
                  <a:srgbClr val="FFFFFF"/>
                </a:solidFill>
                <a:latin typeface="Arial"/>
                <a:ea typeface="Arial"/>
                <a:cs typeface="Arial"/>
                <a:sym typeface="Arial"/>
              </a:rPr>
              <a:t>Task Force</a:t>
            </a:r>
            <a:endParaRPr sz="900">
              <a:latin typeface="Arial"/>
              <a:ea typeface="Arial"/>
              <a:cs typeface="Arial"/>
              <a:sym typeface="Arial"/>
            </a:endParaRPr>
          </a:p>
        </p:txBody>
      </p:sp>
      <p:sp>
        <p:nvSpPr>
          <p:cNvPr id="275" name="Google Shape;275;p15"/>
          <p:cNvSpPr txBox="1"/>
          <p:nvPr/>
        </p:nvSpPr>
        <p:spPr>
          <a:xfrm>
            <a:off x="6937247" y="5980176"/>
            <a:ext cx="914400" cy="234950"/>
          </a:xfrm>
          <a:prstGeom prst="rect">
            <a:avLst/>
          </a:prstGeom>
          <a:solidFill>
            <a:srgbClr val="2FACEB"/>
          </a:solidFill>
          <a:ln w="15225" cap="flat" cmpd="sng">
            <a:solidFill>
              <a:srgbClr val="1F7CAC"/>
            </a:solidFill>
            <a:prstDash val="solid"/>
            <a:round/>
            <a:headEnd type="none" w="sm" len="sm"/>
            <a:tailEnd type="none" w="sm" len="sm"/>
          </a:ln>
        </p:spPr>
        <p:txBody>
          <a:bodyPr spcFirstLastPara="1" wrap="square" lIns="0" tIns="0" rIns="0" bIns="0" anchor="t" anchorCtr="0">
            <a:spAutoFit/>
          </a:bodyPr>
          <a:lstStyle/>
          <a:p>
            <a:pPr marL="189865" lvl="0" indent="0" algn="l" rtl="0">
              <a:lnSpc>
                <a:spcPct val="101666"/>
              </a:lnSpc>
              <a:spcBef>
                <a:spcPts val="0"/>
              </a:spcBef>
              <a:spcAft>
                <a:spcPts val="0"/>
              </a:spcAft>
              <a:buNone/>
            </a:pPr>
            <a:r>
              <a:rPr lang="en-US" sz="900">
                <a:solidFill>
                  <a:srgbClr val="FFFFFF"/>
                </a:solidFill>
                <a:latin typeface="Arial"/>
                <a:ea typeface="Arial"/>
                <a:cs typeface="Arial"/>
                <a:sym typeface="Arial"/>
              </a:rPr>
              <a:t>Smart City</a:t>
            </a:r>
            <a:endParaRPr sz="900">
              <a:latin typeface="Arial"/>
              <a:ea typeface="Arial"/>
              <a:cs typeface="Arial"/>
              <a:sym typeface="Arial"/>
            </a:endParaRPr>
          </a:p>
          <a:p>
            <a:pPr marL="170180" lvl="0" indent="0" algn="l" rtl="0">
              <a:lnSpc>
                <a:spcPct val="103888"/>
              </a:lnSpc>
              <a:spcBef>
                <a:spcPts val="0"/>
              </a:spcBef>
              <a:spcAft>
                <a:spcPts val="0"/>
              </a:spcAft>
              <a:buNone/>
            </a:pPr>
            <a:r>
              <a:rPr lang="en-US" sz="900">
                <a:solidFill>
                  <a:srgbClr val="FFFFFF"/>
                </a:solidFill>
                <a:latin typeface="Arial"/>
                <a:ea typeface="Arial"/>
                <a:cs typeface="Arial"/>
                <a:sym typeface="Arial"/>
              </a:rPr>
              <a:t>Task Force</a:t>
            </a:r>
            <a:endParaRPr sz="900">
              <a:latin typeface="Arial"/>
              <a:ea typeface="Arial"/>
              <a:cs typeface="Arial"/>
              <a:sym typeface="Arial"/>
            </a:endParaRPr>
          </a:p>
        </p:txBody>
      </p:sp>
      <p:sp>
        <p:nvSpPr>
          <p:cNvPr id="276" name="Google Shape;276;p15"/>
          <p:cNvSpPr txBox="1"/>
          <p:nvPr/>
        </p:nvSpPr>
        <p:spPr>
          <a:xfrm>
            <a:off x="5301996" y="5341620"/>
            <a:ext cx="914400" cy="251460"/>
          </a:xfrm>
          <a:prstGeom prst="rect">
            <a:avLst/>
          </a:prstGeom>
          <a:solidFill>
            <a:srgbClr val="2FACEB"/>
          </a:solidFill>
          <a:ln w="15225" cap="flat" cmpd="sng">
            <a:solidFill>
              <a:srgbClr val="1F7CAC"/>
            </a:solidFill>
            <a:prstDash val="solid"/>
            <a:round/>
            <a:headEnd type="none" w="sm" len="sm"/>
            <a:tailEnd type="none" w="sm" len="sm"/>
          </a:ln>
        </p:spPr>
        <p:txBody>
          <a:bodyPr spcFirstLastPara="1" wrap="square" lIns="0" tIns="46350" rIns="0" bIns="0" anchor="t" anchorCtr="0">
            <a:spAutoFit/>
          </a:bodyPr>
          <a:lstStyle/>
          <a:p>
            <a:pPr marL="222250" lvl="0" indent="0" algn="l" rtl="0">
              <a:lnSpc>
                <a:spcPct val="100000"/>
              </a:lnSpc>
              <a:spcBef>
                <a:spcPts val="0"/>
              </a:spcBef>
              <a:spcAft>
                <a:spcPts val="0"/>
              </a:spcAft>
              <a:buNone/>
            </a:pPr>
            <a:r>
              <a:rPr lang="en-US" sz="1000">
                <a:solidFill>
                  <a:srgbClr val="FFFFFF"/>
                </a:solidFill>
                <a:latin typeface="Arial"/>
                <a:ea typeface="Arial"/>
                <a:cs typeface="Arial"/>
                <a:sym typeface="Arial"/>
              </a:rPr>
              <a:t>Startups</a:t>
            </a:r>
            <a:endParaRPr sz="1000">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80"/>
        <p:cNvGrpSpPr/>
        <p:nvPr/>
      </p:nvGrpSpPr>
      <p:grpSpPr>
        <a:xfrm>
          <a:off x="0" y="0"/>
          <a:ext cx="0" cy="0"/>
          <a:chOff x="0" y="0"/>
          <a:chExt cx="0" cy="0"/>
        </a:xfrm>
      </p:grpSpPr>
      <p:sp>
        <p:nvSpPr>
          <p:cNvPr id="281" name="Google Shape;281;p16"/>
          <p:cNvSpPr txBox="1">
            <a:spLocks noGrp="1"/>
          </p:cNvSpPr>
          <p:nvPr>
            <p:ph type="title"/>
          </p:nvPr>
        </p:nvSpPr>
        <p:spPr>
          <a:xfrm>
            <a:off x="2466594" y="297561"/>
            <a:ext cx="6140450" cy="635000"/>
          </a:xfrm>
          <a:prstGeom prst="rect">
            <a:avLst/>
          </a:prstGeom>
          <a:noFill/>
          <a:ln>
            <a:noFill/>
          </a:ln>
        </p:spPr>
        <p:txBody>
          <a:bodyPr spcFirstLastPara="1" wrap="square" lIns="0" tIns="12050" rIns="0" bIns="0" anchor="t" anchorCtr="0">
            <a:spAutoFit/>
          </a:bodyPr>
          <a:lstStyle/>
          <a:p>
            <a:pPr marL="12700" lvl="0" indent="0" algn="l" rtl="0">
              <a:lnSpc>
                <a:spcPct val="100000"/>
              </a:lnSpc>
              <a:spcBef>
                <a:spcPts val="0"/>
              </a:spcBef>
              <a:spcAft>
                <a:spcPts val="0"/>
              </a:spcAft>
              <a:buNone/>
            </a:pPr>
            <a:r>
              <a:rPr lang="en-US"/>
              <a:t>About The City Of Avalon</a:t>
            </a:r>
            <a:endParaRPr/>
          </a:p>
        </p:txBody>
      </p:sp>
      <p:sp>
        <p:nvSpPr>
          <p:cNvPr id="282" name="Google Shape;282;p16"/>
          <p:cNvSpPr txBox="1"/>
          <p:nvPr/>
        </p:nvSpPr>
        <p:spPr>
          <a:xfrm>
            <a:off x="2527554" y="1343405"/>
            <a:ext cx="5152390" cy="4756785"/>
          </a:xfrm>
          <a:prstGeom prst="rect">
            <a:avLst/>
          </a:prstGeom>
          <a:noFill/>
          <a:ln>
            <a:noFill/>
          </a:ln>
        </p:spPr>
        <p:txBody>
          <a:bodyPr spcFirstLastPara="1" wrap="square" lIns="0" tIns="14600" rIns="0" bIns="0" anchor="t" anchorCtr="0">
            <a:spAutoFit/>
          </a:bodyPr>
          <a:lstStyle/>
          <a:p>
            <a:pPr marL="299085" lvl="0" indent="-286385" algn="l" rtl="0">
              <a:lnSpc>
                <a:spcPct val="116923"/>
              </a:lnSpc>
              <a:spcBef>
                <a:spcPts val="0"/>
              </a:spcBef>
              <a:spcAft>
                <a:spcPts val="0"/>
              </a:spcAft>
              <a:buClr>
                <a:srgbClr val="1286C3"/>
              </a:buClr>
              <a:buSzPts val="2600"/>
              <a:buFont typeface="Arial"/>
              <a:buChar char="•"/>
            </a:pPr>
            <a:r>
              <a:rPr lang="en-US" sz="1800">
                <a:solidFill>
                  <a:srgbClr val="1185C3"/>
                </a:solidFill>
                <a:latin typeface="Arial"/>
                <a:ea typeface="Arial"/>
                <a:cs typeface="Arial"/>
                <a:sym typeface="Arial"/>
              </a:rPr>
              <a:t>We are creating a modern-day city	</a:t>
            </a:r>
            <a:r>
              <a:rPr lang="en-US" sz="2600">
                <a:solidFill>
                  <a:srgbClr val="1286C3"/>
                </a:solidFill>
                <a:latin typeface="Arial"/>
                <a:ea typeface="Arial"/>
                <a:cs typeface="Arial"/>
                <a:sym typeface="Arial"/>
              </a:rPr>
              <a:t>•</a:t>
            </a:r>
            <a:endParaRPr sz="2600">
              <a:latin typeface="Arial"/>
              <a:ea typeface="Arial"/>
              <a:cs typeface="Arial"/>
              <a:sym typeface="Arial"/>
            </a:endParaRPr>
          </a:p>
          <a:p>
            <a:pPr marL="299085" lvl="0" indent="0" algn="l" rtl="0">
              <a:lnSpc>
                <a:spcPct val="115555"/>
              </a:lnSpc>
              <a:spcBef>
                <a:spcPts val="0"/>
              </a:spcBef>
              <a:spcAft>
                <a:spcPts val="0"/>
              </a:spcAft>
              <a:buNone/>
            </a:pPr>
            <a:r>
              <a:rPr lang="en-US" sz="1800">
                <a:solidFill>
                  <a:srgbClr val="1185C3"/>
                </a:solidFill>
                <a:latin typeface="Arial"/>
                <a:ea typeface="Arial"/>
                <a:cs typeface="Arial"/>
                <a:sym typeface="Arial"/>
              </a:rPr>
              <a:t>for both citizens and non-citizens with</a:t>
            </a:r>
            <a:endParaRPr sz="1800">
              <a:latin typeface="Arial"/>
              <a:ea typeface="Arial"/>
              <a:cs typeface="Arial"/>
              <a:sym typeface="Arial"/>
            </a:endParaRPr>
          </a:p>
          <a:p>
            <a:pPr marL="299085" lvl="0" indent="0" algn="l" rtl="0">
              <a:lnSpc>
                <a:spcPct val="100000"/>
              </a:lnSpc>
              <a:spcBef>
                <a:spcPts val="0"/>
              </a:spcBef>
              <a:spcAft>
                <a:spcPts val="0"/>
              </a:spcAft>
              <a:buNone/>
            </a:pPr>
            <a:r>
              <a:rPr lang="en-US" sz="1800">
                <a:solidFill>
                  <a:srgbClr val="1185C3"/>
                </a:solidFill>
                <a:latin typeface="Arial"/>
                <a:ea typeface="Arial"/>
                <a:cs typeface="Arial"/>
                <a:sym typeface="Arial"/>
              </a:rPr>
              <a:t>additional benefits to include:</a:t>
            </a:r>
            <a:endParaRPr sz="1800">
              <a:latin typeface="Arial"/>
              <a:ea typeface="Arial"/>
              <a:cs typeface="Arial"/>
              <a:sym typeface="Arial"/>
            </a:endParaRPr>
          </a:p>
          <a:p>
            <a:pPr marL="299085" lvl="0" indent="-286385" algn="l" rtl="0">
              <a:lnSpc>
                <a:spcPct val="100000"/>
              </a:lnSpc>
              <a:spcBef>
                <a:spcPts val="1030"/>
              </a:spcBef>
              <a:spcAft>
                <a:spcPts val="0"/>
              </a:spcAft>
              <a:buClr>
                <a:srgbClr val="1286C3"/>
              </a:buClr>
              <a:buSzPts val="2600"/>
              <a:buFont typeface="Arial"/>
              <a:buChar char="•"/>
            </a:pPr>
            <a:r>
              <a:rPr lang="en-US" sz="1800">
                <a:solidFill>
                  <a:srgbClr val="1185C3"/>
                </a:solidFill>
                <a:latin typeface="Arial"/>
                <a:ea typeface="Arial"/>
                <a:cs typeface="Arial"/>
                <a:sym typeface="Arial"/>
              </a:rPr>
              <a:t>Jobs for residents</a:t>
            </a:r>
            <a:endParaRPr sz="1800">
              <a:latin typeface="Arial"/>
              <a:ea typeface="Arial"/>
              <a:cs typeface="Arial"/>
              <a:sym typeface="Arial"/>
            </a:endParaRPr>
          </a:p>
          <a:p>
            <a:pPr marL="299085" marR="1268095" lvl="0" indent="-287019" algn="l" rtl="0">
              <a:lnSpc>
                <a:spcPct val="100000"/>
              </a:lnSpc>
              <a:spcBef>
                <a:spcPts val="1035"/>
              </a:spcBef>
              <a:spcAft>
                <a:spcPts val="0"/>
              </a:spcAft>
              <a:buClr>
                <a:srgbClr val="1286C3"/>
              </a:buClr>
              <a:buSzPts val="2600"/>
              <a:buFont typeface="Arial"/>
              <a:buChar char="•"/>
            </a:pPr>
            <a:r>
              <a:rPr lang="en-US" sz="1800">
                <a:solidFill>
                  <a:srgbClr val="1185C3"/>
                </a:solidFill>
                <a:latin typeface="Arial"/>
                <a:ea typeface="Arial"/>
                <a:cs typeface="Arial"/>
                <a:sym typeface="Arial"/>
              </a:rPr>
              <a:t>Small Business Opportunities through Avalon tech and Incubation Hub</a:t>
            </a:r>
            <a:endParaRPr sz="1800">
              <a:latin typeface="Arial"/>
              <a:ea typeface="Arial"/>
              <a:cs typeface="Arial"/>
              <a:sym typeface="Arial"/>
            </a:endParaRPr>
          </a:p>
          <a:p>
            <a:pPr marL="299085" lvl="0" indent="-286385" algn="l" rtl="0">
              <a:lnSpc>
                <a:spcPct val="100000"/>
              </a:lnSpc>
              <a:spcBef>
                <a:spcPts val="1030"/>
              </a:spcBef>
              <a:spcAft>
                <a:spcPts val="0"/>
              </a:spcAft>
              <a:buClr>
                <a:srgbClr val="1286C3"/>
              </a:buClr>
              <a:buSzPts val="2600"/>
              <a:buFont typeface="Arial"/>
              <a:buChar char="•"/>
            </a:pPr>
            <a:r>
              <a:rPr lang="en-US" sz="1800">
                <a:solidFill>
                  <a:srgbClr val="1185C3"/>
                </a:solidFill>
                <a:latin typeface="Arial"/>
                <a:ea typeface="Arial"/>
                <a:cs typeface="Arial"/>
                <a:sym typeface="Arial"/>
              </a:rPr>
              <a:t>Access to healthy organic foods</a:t>
            </a:r>
            <a:endParaRPr sz="1800">
              <a:latin typeface="Arial"/>
              <a:ea typeface="Arial"/>
              <a:cs typeface="Arial"/>
              <a:sym typeface="Arial"/>
            </a:endParaRPr>
          </a:p>
          <a:p>
            <a:pPr marL="299085" marR="1675129" lvl="0" indent="-287019" algn="l" rtl="0">
              <a:lnSpc>
                <a:spcPct val="100000"/>
              </a:lnSpc>
              <a:spcBef>
                <a:spcPts val="1035"/>
              </a:spcBef>
              <a:spcAft>
                <a:spcPts val="0"/>
              </a:spcAft>
              <a:buClr>
                <a:srgbClr val="1286C3"/>
              </a:buClr>
              <a:buSzPts val="2600"/>
              <a:buFont typeface="Arial"/>
              <a:buChar char="•"/>
            </a:pPr>
            <a:r>
              <a:rPr lang="en-US" sz="1800">
                <a:solidFill>
                  <a:srgbClr val="1185C3"/>
                </a:solidFill>
                <a:latin typeface="Arial"/>
                <a:ea typeface="Arial"/>
                <a:cs typeface="Arial"/>
                <a:sym typeface="Arial"/>
              </a:rPr>
              <a:t>Accessibility to State-of-the-Art Affordable Health care services</a:t>
            </a:r>
            <a:endParaRPr sz="1800">
              <a:latin typeface="Arial"/>
              <a:ea typeface="Arial"/>
              <a:cs typeface="Arial"/>
              <a:sym typeface="Arial"/>
            </a:endParaRPr>
          </a:p>
          <a:p>
            <a:pPr marL="299085" marR="1811654" lvl="0" indent="-287019" algn="l" rtl="0">
              <a:lnSpc>
                <a:spcPct val="100000"/>
              </a:lnSpc>
              <a:spcBef>
                <a:spcPts val="1035"/>
              </a:spcBef>
              <a:spcAft>
                <a:spcPts val="0"/>
              </a:spcAft>
              <a:buClr>
                <a:srgbClr val="1286C3"/>
              </a:buClr>
              <a:buSzPts val="2600"/>
              <a:buFont typeface="Arial"/>
              <a:buChar char="•"/>
            </a:pPr>
            <a:r>
              <a:rPr lang="en-US" sz="1800">
                <a:solidFill>
                  <a:srgbClr val="1185C3"/>
                </a:solidFill>
                <a:latin typeface="Arial"/>
                <a:ea typeface="Arial"/>
                <a:cs typeface="Arial"/>
                <a:sym typeface="Arial"/>
              </a:rPr>
              <a:t>Low-cost public transportation throughout Avalon</a:t>
            </a:r>
            <a:endParaRPr sz="1800">
              <a:latin typeface="Arial"/>
              <a:ea typeface="Arial"/>
              <a:cs typeface="Arial"/>
              <a:sym typeface="Arial"/>
            </a:endParaRPr>
          </a:p>
          <a:p>
            <a:pPr marL="299085" marR="1180465" lvl="0" indent="-287019" algn="l" rtl="0">
              <a:lnSpc>
                <a:spcPct val="100000"/>
              </a:lnSpc>
              <a:spcBef>
                <a:spcPts val="1035"/>
              </a:spcBef>
              <a:spcAft>
                <a:spcPts val="0"/>
              </a:spcAft>
              <a:buClr>
                <a:srgbClr val="1286C3"/>
              </a:buClr>
              <a:buSzPts val="2600"/>
              <a:buFont typeface="Arial"/>
              <a:buChar char="•"/>
            </a:pPr>
            <a:r>
              <a:rPr lang="en-US" sz="1800">
                <a:solidFill>
                  <a:srgbClr val="1185C3"/>
                </a:solidFill>
                <a:latin typeface="Arial"/>
                <a:ea typeface="Arial"/>
                <a:cs typeface="Arial"/>
                <a:sym typeface="Arial"/>
              </a:rPr>
              <a:t>Affordable Homeowners Association fees</a:t>
            </a:r>
            <a:endParaRPr sz="1800">
              <a:latin typeface="Arial"/>
              <a:ea typeface="Arial"/>
              <a:cs typeface="Arial"/>
              <a:sym typeface="Arial"/>
            </a:endParaRPr>
          </a:p>
        </p:txBody>
      </p:sp>
      <p:sp>
        <p:nvSpPr>
          <p:cNvPr id="283" name="Google Shape;283;p16"/>
          <p:cNvSpPr txBox="1"/>
          <p:nvPr/>
        </p:nvSpPr>
        <p:spPr>
          <a:xfrm>
            <a:off x="7537831" y="1447038"/>
            <a:ext cx="4006215" cy="4808855"/>
          </a:xfrm>
          <a:prstGeom prst="rect">
            <a:avLst/>
          </a:prstGeom>
          <a:noFill/>
          <a:ln>
            <a:noFill/>
          </a:ln>
        </p:spPr>
        <p:txBody>
          <a:bodyPr spcFirstLastPara="1" wrap="square" lIns="0" tIns="12700" rIns="0" bIns="0" anchor="t" anchorCtr="0">
            <a:spAutoFit/>
          </a:bodyPr>
          <a:lstStyle/>
          <a:p>
            <a:pPr marL="299085" marR="5080" lvl="0" indent="0" algn="l" rtl="0">
              <a:lnSpc>
                <a:spcPct val="100000"/>
              </a:lnSpc>
              <a:spcBef>
                <a:spcPts val="0"/>
              </a:spcBef>
              <a:spcAft>
                <a:spcPts val="0"/>
              </a:spcAft>
              <a:buNone/>
            </a:pPr>
            <a:r>
              <a:rPr lang="en-US" sz="1800">
                <a:solidFill>
                  <a:srgbClr val="1185C3"/>
                </a:solidFill>
                <a:latin typeface="Arial"/>
                <a:ea typeface="Arial"/>
                <a:cs typeface="Arial"/>
                <a:sym typeface="Arial"/>
              </a:rPr>
              <a:t>Green Community using primarily green energy with no power outages</a:t>
            </a:r>
            <a:endParaRPr sz="1800">
              <a:latin typeface="Arial"/>
              <a:ea typeface="Arial"/>
              <a:cs typeface="Arial"/>
              <a:sym typeface="Arial"/>
            </a:endParaRPr>
          </a:p>
          <a:p>
            <a:pPr marL="299085" marR="579755" lvl="0" indent="-287019" algn="l" rtl="0">
              <a:lnSpc>
                <a:spcPct val="100000"/>
              </a:lnSpc>
              <a:spcBef>
                <a:spcPts val="1030"/>
              </a:spcBef>
              <a:spcAft>
                <a:spcPts val="0"/>
              </a:spcAft>
              <a:buClr>
                <a:srgbClr val="1286C3"/>
              </a:buClr>
              <a:buSzPts val="2600"/>
              <a:buFont typeface="Arial"/>
              <a:buChar char="•"/>
            </a:pPr>
            <a:r>
              <a:rPr lang="en-US" sz="1800">
                <a:solidFill>
                  <a:srgbClr val="1185C3"/>
                </a:solidFill>
                <a:latin typeface="Arial"/>
                <a:ea typeface="Arial"/>
                <a:cs typeface="Arial"/>
                <a:sym typeface="Arial"/>
              </a:rPr>
              <a:t>Access to Financing for home loans/HELCO/Refinance/Small Business Development</a:t>
            </a:r>
            <a:endParaRPr sz="1800">
              <a:latin typeface="Arial"/>
              <a:ea typeface="Arial"/>
              <a:cs typeface="Arial"/>
              <a:sym typeface="Arial"/>
            </a:endParaRPr>
          </a:p>
          <a:p>
            <a:pPr marL="299085" marR="149860" lvl="0" indent="-287019" algn="l" rtl="0">
              <a:lnSpc>
                <a:spcPct val="100000"/>
              </a:lnSpc>
              <a:spcBef>
                <a:spcPts val="1035"/>
              </a:spcBef>
              <a:spcAft>
                <a:spcPts val="0"/>
              </a:spcAft>
              <a:buClr>
                <a:srgbClr val="1286C3"/>
              </a:buClr>
              <a:buSzPts val="2600"/>
              <a:buFont typeface="Arial"/>
              <a:buChar char="•"/>
            </a:pPr>
            <a:r>
              <a:rPr lang="en-US" sz="1800">
                <a:solidFill>
                  <a:srgbClr val="1185C3"/>
                </a:solidFill>
                <a:latin typeface="Arial"/>
                <a:ea typeface="Arial"/>
                <a:cs typeface="Arial"/>
                <a:sym typeface="Arial"/>
              </a:rPr>
              <a:t>The City of Avalon is an innovative, self-sustaining real estate development that caters for moderate, middle to high income families. Our Approach is to create Sustainable Development through Economic Empowerment</a:t>
            </a:r>
            <a:endParaRPr sz="1800">
              <a:latin typeface="Arial"/>
              <a:ea typeface="Arial"/>
              <a:cs typeface="Arial"/>
              <a:sym typeface="Arial"/>
            </a:endParaRPr>
          </a:p>
          <a:p>
            <a:pPr marL="299085" marR="219709" lvl="0" indent="-287019" algn="l" rtl="0">
              <a:lnSpc>
                <a:spcPct val="100000"/>
              </a:lnSpc>
              <a:spcBef>
                <a:spcPts val="1035"/>
              </a:spcBef>
              <a:spcAft>
                <a:spcPts val="0"/>
              </a:spcAft>
              <a:buClr>
                <a:srgbClr val="1286C3"/>
              </a:buClr>
              <a:buSzPts val="2600"/>
              <a:buFont typeface="Arial"/>
              <a:buChar char="•"/>
            </a:pPr>
            <a:r>
              <a:rPr lang="en-US" sz="1800">
                <a:solidFill>
                  <a:srgbClr val="1185C3"/>
                </a:solidFill>
                <a:latin typeface="Arial"/>
                <a:ea typeface="Arial"/>
                <a:cs typeface="Arial"/>
                <a:sym typeface="Arial"/>
              </a:rPr>
              <a:t>This City will be Developed and Managed by the Management and Board of Directors of Fabulous Homes International.</a:t>
            </a:r>
            <a:endParaRPr sz="1800">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87"/>
        <p:cNvGrpSpPr/>
        <p:nvPr/>
      </p:nvGrpSpPr>
      <p:grpSpPr>
        <a:xfrm>
          <a:off x="0" y="0"/>
          <a:ext cx="0" cy="0"/>
          <a:chOff x="0" y="0"/>
          <a:chExt cx="0" cy="0"/>
        </a:xfrm>
      </p:grpSpPr>
      <p:sp>
        <p:nvSpPr>
          <p:cNvPr id="288" name="Google Shape;288;p17"/>
          <p:cNvSpPr txBox="1">
            <a:spLocks noGrp="1"/>
          </p:cNvSpPr>
          <p:nvPr>
            <p:ph type="title"/>
          </p:nvPr>
        </p:nvSpPr>
        <p:spPr>
          <a:xfrm>
            <a:off x="2835020" y="481406"/>
            <a:ext cx="2148205" cy="635000"/>
          </a:xfrm>
          <a:prstGeom prst="rect">
            <a:avLst/>
          </a:prstGeom>
          <a:noFill/>
          <a:ln>
            <a:noFill/>
          </a:ln>
        </p:spPr>
        <p:txBody>
          <a:bodyPr spcFirstLastPara="1" wrap="square" lIns="0" tIns="12050" rIns="0" bIns="0" anchor="t" anchorCtr="0">
            <a:spAutoFit/>
          </a:bodyPr>
          <a:lstStyle/>
          <a:p>
            <a:pPr marL="12700" lvl="0" indent="0" algn="l" rtl="0">
              <a:lnSpc>
                <a:spcPct val="100000"/>
              </a:lnSpc>
              <a:spcBef>
                <a:spcPts val="0"/>
              </a:spcBef>
              <a:spcAft>
                <a:spcPts val="0"/>
              </a:spcAft>
              <a:buNone/>
            </a:pPr>
            <a:r>
              <a:rPr lang="en-US"/>
              <a:t>The Ask:</a:t>
            </a:r>
            <a:endParaRPr/>
          </a:p>
        </p:txBody>
      </p:sp>
      <p:sp>
        <p:nvSpPr>
          <p:cNvPr id="289" name="Google Shape;289;p17"/>
          <p:cNvSpPr txBox="1"/>
          <p:nvPr/>
        </p:nvSpPr>
        <p:spPr>
          <a:xfrm>
            <a:off x="2835020" y="1399412"/>
            <a:ext cx="8704580" cy="4683760"/>
          </a:xfrm>
          <a:prstGeom prst="rect">
            <a:avLst/>
          </a:prstGeom>
          <a:noFill/>
          <a:ln>
            <a:noFill/>
          </a:ln>
        </p:spPr>
        <p:txBody>
          <a:bodyPr spcFirstLastPara="1" wrap="square" lIns="0" tIns="12700" rIns="0" bIns="0" anchor="t" anchorCtr="0">
            <a:spAutoFit/>
          </a:bodyPr>
          <a:lstStyle/>
          <a:p>
            <a:pPr marL="299085" marR="29209" lvl="0" indent="-287019" algn="just" rtl="0">
              <a:lnSpc>
                <a:spcPct val="150000"/>
              </a:lnSpc>
              <a:spcBef>
                <a:spcPts val="0"/>
              </a:spcBef>
              <a:spcAft>
                <a:spcPts val="0"/>
              </a:spcAft>
              <a:buClr>
                <a:srgbClr val="1286C3"/>
              </a:buClr>
              <a:buSzPts val="2600"/>
              <a:buFont typeface="Arial"/>
              <a:buChar char="•"/>
            </a:pPr>
            <a:r>
              <a:rPr lang="en-US" sz="1800">
                <a:solidFill>
                  <a:srgbClr val="1185C3"/>
                </a:solidFill>
                <a:latin typeface="Arial"/>
                <a:ea typeface="Arial"/>
                <a:cs typeface="Arial"/>
                <a:sym typeface="Arial"/>
              </a:rPr>
              <a:t>We are seeking equity investment partners for our USD$800,000,000 one of a kind 5000 Homes Mixed use community, complete with airport, water/amusement park, shopping malls, golf course, hotels, schools (Pre-K to University), hospitals, clinics, a fully self-sustaining community run on solar/wind energy.</a:t>
            </a:r>
            <a:endParaRPr sz="1800">
              <a:latin typeface="Arial"/>
              <a:ea typeface="Arial"/>
              <a:cs typeface="Arial"/>
              <a:sym typeface="Arial"/>
            </a:endParaRPr>
          </a:p>
          <a:p>
            <a:pPr marL="299085" marR="5080" lvl="0" indent="-287019" algn="l" rtl="0">
              <a:lnSpc>
                <a:spcPct val="150000"/>
              </a:lnSpc>
              <a:spcBef>
                <a:spcPts val="1030"/>
              </a:spcBef>
              <a:spcAft>
                <a:spcPts val="0"/>
              </a:spcAft>
              <a:buClr>
                <a:srgbClr val="1286C3"/>
              </a:buClr>
              <a:buSzPts val="2600"/>
              <a:buFont typeface="Arial"/>
              <a:buChar char="•"/>
            </a:pPr>
            <a:r>
              <a:rPr lang="en-US" sz="1800">
                <a:solidFill>
                  <a:srgbClr val="1185C3"/>
                </a:solidFill>
                <a:latin typeface="Arial"/>
                <a:ea typeface="Arial"/>
                <a:cs typeface="Arial"/>
                <a:sym typeface="Arial"/>
              </a:rPr>
              <a:t>800 of the 2000 acres of land have been purchased and in pre-development with over sixty homes at different phases of construction, the remaining 1200 acres is available for purchase for USD$50,000,000 with $750,000,000 as the infrastructure balance. We will sell Moderate, Middle and Executive homes to our current client base of over 10,000 strong that range from the local upper middle class, remigrating Guyanese and the booming expat community.	We will also provide homeowner's insurance, extended home warranty, HOA &amp; utility services.</a:t>
            </a:r>
            <a:endParaRPr sz="1800">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93"/>
        <p:cNvGrpSpPr/>
        <p:nvPr/>
      </p:nvGrpSpPr>
      <p:grpSpPr>
        <a:xfrm>
          <a:off x="0" y="0"/>
          <a:ext cx="0" cy="0"/>
          <a:chOff x="0" y="0"/>
          <a:chExt cx="0" cy="0"/>
        </a:xfrm>
      </p:grpSpPr>
      <p:grpSp>
        <p:nvGrpSpPr>
          <p:cNvPr id="294" name="Google Shape;294;p18"/>
          <p:cNvGrpSpPr/>
          <p:nvPr/>
        </p:nvGrpSpPr>
        <p:grpSpPr>
          <a:xfrm>
            <a:off x="0" y="0"/>
            <a:ext cx="12192000" cy="6858000"/>
            <a:chOff x="0" y="0"/>
            <a:chExt cx="12192000" cy="6858000"/>
          </a:xfrm>
        </p:grpSpPr>
        <p:pic>
          <p:nvPicPr>
            <p:cNvPr id="295" name="Google Shape;295;p18"/>
            <p:cNvPicPr preferRelativeResize="0"/>
            <p:nvPr/>
          </p:nvPicPr>
          <p:blipFill rotWithShape="1">
            <a:blip r:embed="rId3">
              <a:alphaModFix/>
            </a:blip>
            <a:srcRect/>
            <a:stretch/>
          </p:blipFill>
          <p:spPr>
            <a:xfrm>
              <a:off x="0" y="0"/>
              <a:ext cx="12192000" cy="6858000"/>
            </a:xfrm>
            <a:prstGeom prst="rect">
              <a:avLst/>
            </a:prstGeom>
            <a:noFill/>
            <a:ln>
              <a:noFill/>
            </a:ln>
          </p:spPr>
        </p:pic>
        <p:pic>
          <p:nvPicPr>
            <p:cNvPr id="296" name="Google Shape;296;p18"/>
            <p:cNvPicPr preferRelativeResize="0"/>
            <p:nvPr/>
          </p:nvPicPr>
          <p:blipFill rotWithShape="1">
            <a:blip r:embed="rId4">
              <a:alphaModFix/>
            </a:blip>
            <a:srcRect/>
            <a:stretch/>
          </p:blipFill>
          <p:spPr>
            <a:xfrm>
              <a:off x="0" y="0"/>
              <a:ext cx="6161532" cy="1074420"/>
            </a:xfrm>
            <a:prstGeom prst="rect">
              <a:avLst/>
            </a:prstGeom>
            <a:noFill/>
            <a:ln>
              <a:noFill/>
            </a:ln>
          </p:spPr>
        </p:pic>
        <p:pic>
          <p:nvPicPr>
            <p:cNvPr id="297" name="Google Shape;297;p18"/>
            <p:cNvPicPr preferRelativeResize="0"/>
            <p:nvPr/>
          </p:nvPicPr>
          <p:blipFill rotWithShape="1">
            <a:blip r:embed="rId5">
              <a:alphaModFix/>
            </a:blip>
            <a:srcRect/>
            <a:stretch/>
          </p:blipFill>
          <p:spPr>
            <a:xfrm>
              <a:off x="0" y="0"/>
              <a:ext cx="6161532" cy="6858000"/>
            </a:xfrm>
            <a:prstGeom prst="rect">
              <a:avLst/>
            </a:prstGeom>
            <a:noFill/>
            <a:ln>
              <a:noFill/>
            </a:ln>
          </p:spPr>
        </p:pic>
        <p:sp>
          <p:nvSpPr>
            <p:cNvPr id="298" name="Google Shape;298;p18"/>
            <p:cNvSpPr/>
            <p:nvPr/>
          </p:nvSpPr>
          <p:spPr>
            <a:xfrm>
              <a:off x="316991" y="381000"/>
              <a:ext cx="5527675" cy="2103120"/>
            </a:xfrm>
            <a:custGeom>
              <a:avLst/>
              <a:gdLst/>
              <a:ahLst/>
              <a:cxnLst/>
              <a:rect l="l" t="t" r="r" b="b"/>
              <a:pathLst>
                <a:path w="5527675" h="2103120" extrusionOk="0">
                  <a:moveTo>
                    <a:pt x="5527548" y="0"/>
                  </a:moveTo>
                  <a:lnTo>
                    <a:pt x="0" y="0"/>
                  </a:lnTo>
                  <a:lnTo>
                    <a:pt x="0" y="2103120"/>
                  </a:lnTo>
                  <a:lnTo>
                    <a:pt x="5527548" y="2103120"/>
                  </a:lnTo>
                  <a:lnTo>
                    <a:pt x="5527548" y="0"/>
                  </a:lnTo>
                  <a:close/>
                </a:path>
              </a:pathLst>
            </a:custGeom>
            <a:solidFill>
              <a:srgbClr val="0A5882">
                <a:alpha val="54509"/>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grpSp>
      <p:sp>
        <p:nvSpPr>
          <p:cNvPr id="299" name="Google Shape;299;p18"/>
          <p:cNvSpPr txBox="1">
            <a:spLocks noGrp="1"/>
          </p:cNvSpPr>
          <p:nvPr>
            <p:ph type="title"/>
          </p:nvPr>
        </p:nvSpPr>
        <p:spPr>
          <a:xfrm>
            <a:off x="669747" y="675843"/>
            <a:ext cx="4255135" cy="1489710"/>
          </a:xfrm>
          <a:prstGeom prst="rect">
            <a:avLst/>
          </a:prstGeom>
          <a:noFill/>
          <a:ln>
            <a:noFill/>
          </a:ln>
        </p:spPr>
        <p:txBody>
          <a:bodyPr spcFirstLastPara="1" wrap="square" lIns="0" tIns="13325" rIns="0" bIns="0" anchor="t" anchorCtr="0">
            <a:spAutoFit/>
          </a:bodyPr>
          <a:lstStyle/>
          <a:p>
            <a:pPr marL="12700" marR="5080" lvl="0" indent="0" algn="l" rtl="0">
              <a:lnSpc>
                <a:spcPct val="100000"/>
              </a:lnSpc>
              <a:spcBef>
                <a:spcPts val="0"/>
              </a:spcBef>
              <a:spcAft>
                <a:spcPts val="0"/>
              </a:spcAft>
              <a:buNone/>
            </a:pPr>
            <a:r>
              <a:rPr lang="en-US" sz="3200">
                <a:solidFill>
                  <a:srgbClr val="FFFFFF"/>
                </a:solidFill>
              </a:rPr>
              <a:t>FUTURISTIC PRIVATE ISLAND RESORT COMMUNITY</a:t>
            </a:r>
            <a:endParaRPr sz="320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03"/>
        <p:cNvGrpSpPr/>
        <p:nvPr/>
      </p:nvGrpSpPr>
      <p:grpSpPr>
        <a:xfrm>
          <a:off x="0" y="0"/>
          <a:ext cx="0" cy="0"/>
          <a:chOff x="0" y="0"/>
          <a:chExt cx="0" cy="0"/>
        </a:xfrm>
      </p:grpSpPr>
      <p:sp>
        <p:nvSpPr>
          <p:cNvPr id="304" name="Google Shape;304;p19"/>
          <p:cNvSpPr txBox="1">
            <a:spLocks noGrp="1"/>
          </p:cNvSpPr>
          <p:nvPr>
            <p:ph type="title"/>
          </p:nvPr>
        </p:nvSpPr>
        <p:spPr>
          <a:xfrm>
            <a:off x="1873376" y="545337"/>
            <a:ext cx="9238615" cy="635000"/>
          </a:xfrm>
          <a:prstGeom prst="rect">
            <a:avLst/>
          </a:prstGeom>
          <a:noFill/>
          <a:ln>
            <a:noFill/>
          </a:ln>
        </p:spPr>
        <p:txBody>
          <a:bodyPr spcFirstLastPara="1" wrap="square" lIns="0" tIns="12050" rIns="0" bIns="0" anchor="t" anchorCtr="0">
            <a:spAutoFit/>
          </a:bodyPr>
          <a:lstStyle/>
          <a:p>
            <a:pPr marL="839469" lvl="0" indent="0" algn="l" rtl="0">
              <a:lnSpc>
                <a:spcPct val="100000"/>
              </a:lnSpc>
              <a:spcBef>
                <a:spcPts val="0"/>
              </a:spcBef>
              <a:spcAft>
                <a:spcPts val="0"/>
              </a:spcAft>
              <a:buNone/>
            </a:pPr>
            <a:r>
              <a:rPr lang="en-US"/>
              <a:t>The Ask:</a:t>
            </a:r>
            <a:endParaRPr/>
          </a:p>
        </p:txBody>
      </p:sp>
      <p:sp>
        <p:nvSpPr>
          <p:cNvPr id="305" name="Google Shape;305;p19"/>
          <p:cNvSpPr txBox="1"/>
          <p:nvPr/>
        </p:nvSpPr>
        <p:spPr>
          <a:xfrm>
            <a:off x="2558923" y="1613407"/>
            <a:ext cx="7713980" cy="2907030"/>
          </a:xfrm>
          <a:prstGeom prst="rect">
            <a:avLst/>
          </a:prstGeom>
          <a:noFill/>
          <a:ln>
            <a:noFill/>
          </a:ln>
        </p:spPr>
        <p:txBody>
          <a:bodyPr spcFirstLastPara="1" wrap="square" lIns="0" tIns="13325" rIns="0" bIns="0" anchor="t" anchorCtr="0">
            <a:spAutoFit/>
          </a:bodyPr>
          <a:lstStyle/>
          <a:p>
            <a:pPr marL="299085" marR="174625" lvl="0" indent="-287019" algn="l" rtl="0">
              <a:lnSpc>
                <a:spcPct val="100000"/>
              </a:lnSpc>
              <a:spcBef>
                <a:spcPts val="0"/>
              </a:spcBef>
              <a:spcAft>
                <a:spcPts val="0"/>
              </a:spcAft>
              <a:buClr>
                <a:srgbClr val="1286C3"/>
              </a:buClr>
              <a:buSzPts val="2900"/>
              <a:buFont typeface="Arial"/>
              <a:buChar char="•"/>
            </a:pPr>
            <a:r>
              <a:rPr lang="en-US" sz="2000">
                <a:solidFill>
                  <a:srgbClr val="1185C3"/>
                </a:solidFill>
                <a:latin typeface="Arial"/>
                <a:ea typeface="Arial"/>
                <a:cs typeface="Arial"/>
                <a:sym typeface="Arial"/>
              </a:rPr>
              <a:t>We are seeking equity investment partners for our $400,000,000 one of a kind 300 room futuristic island resort complete with airport, cruise ship port, marina, yacht birth, castle, water/amusement park and fisheries; completely self contained and run on solar/wind energy.</a:t>
            </a:r>
            <a:endParaRPr sz="2000">
              <a:latin typeface="Arial"/>
              <a:ea typeface="Arial"/>
              <a:cs typeface="Arial"/>
              <a:sym typeface="Arial"/>
            </a:endParaRPr>
          </a:p>
          <a:p>
            <a:pPr marL="299085" lvl="0" indent="-286385" algn="l" rtl="0">
              <a:lnSpc>
                <a:spcPct val="100000"/>
              </a:lnSpc>
              <a:spcBef>
                <a:spcPts val="1080"/>
              </a:spcBef>
              <a:spcAft>
                <a:spcPts val="0"/>
              </a:spcAft>
              <a:buClr>
                <a:srgbClr val="1286C3"/>
              </a:buClr>
              <a:buSzPts val="2900"/>
              <a:buFont typeface="Arial"/>
              <a:buChar char="•"/>
            </a:pPr>
            <a:r>
              <a:rPr lang="en-US" sz="2000">
                <a:solidFill>
                  <a:srgbClr val="1185C3"/>
                </a:solidFill>
                <a:latin typeface="Arial"/>
                <a:ea typeface="Arial"/>
                <a:cs typeface="Arial"/>
                <a:sym typeface="Arial"/>
              </a:rPr>
              <a:t>The 811-acre island is available for purchase for $80,000,000 with</a:t>
            </a:r>
            <a:endParaRPr sz="2000">
              <a:latin typeface="Arial"/>
              <a:ea typeface="Arial"/>
              <a:cs typeface="Arial"/>
              <a:sym typeface="Arial"/>
            </a:endParaRPr>
          </a:p>
          <a:p>
            <a:pPr marL="299085" marR="46990" lvl="0" indent="0" algn="l" rtl="0">
              <a:lnSpc>
                <a:spcPct val="100000"/>
              </a:lnSpc>
              <a:spcBef>
                <a:spcPts val="0"/>
              </a:spcBef>
              <a:spcAft>
                <a:spcPts val="0"/>
              </a:spcAft>
              <a:buNone/>
            </a:pPr>
            <a:r>
              <a:rPr lang="en-US" sz="2000">
                <a:solidFill>
                  <a:srgbClr val="1185C3"/>
                </a:solidFill>
                <a:latin typeface="Arial"/>
                <a:ea typeface="Arial"/>
                <a:cs typeface="Arial"/>
                <a:sym typeface="Arial"/>
              </a:rPr>
              <a:t>$320,000,000 as the infrastructure balance. We will sell executive travel club membership to celebrities, yacht and aircraft owners and to the average discriminating traveler.</a:t>
            </a:r>
            <a:endParaRPr sz="2000">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09"/>
        <p:cNvGrpSpPr/>
        <p:nvPr/>
      </p:nvGrpSpPr>
      <p:grpSpPr>
        <a:xfrm>
          <a:off x="0" y="0"/>
          <a:ext cx="0" cy="0"/>
          <a:chOff x="0" y="0"/>
          <a:chExt cx="0" cy="0"/>
        </a:xfrm>
      </p:grpSpPr>
      <p:sp>
        <p:nvSpPr>
          <p:cNvPr id="310" name="Google Shape;310;p20"/>
          <p:cNvSpPr txBox="1">
            <a:spLocks noGrp="1"/>
          </p:cNvSpPr>
          <p:nvPr>
            <p:ph type="title"/>
          </p:nvPr>
        </p:nvSpPr>
        <p:spPr>
          <a:xfrm>
            <a:off x="1873376" y="545337"/>
            <a:ext cx="9238615" cy="635000"/>
          </a:xfrm>
          <a:prstGeom prst="rect">
            <a:avLst/>
          </a:prstGeom>
          <a:noFill/>
          <a:ln>
            <a:noFill/>
          </a:ln>
        </p:spPr>
        <p:txBody>
          <a:bodyPr spcFirstLastPara="1" wrap="square" lIns="0" tIns="12050" rIns="0" bIns="0" anchor="t" anchorCtr="0">
            <a:spAutoFit/>
          </a:bodyPr>
          <a:lstStyle/>
          <a:p>
            <a:pPr marL="867410" lvl="0" indent="0" algn="l" rtl="0">
              <a:lnSpc>
                <a:spcPct val="100000"/>
              </a:lnSpc>
              <a:spcBef>
                <a:spcPts val="0"/>
              </a:spcBef>
              <a:spcAft>
                <a:spcPts val="0"/>
              </a:spcAft>
              <a:buNone/>
            </a:pPr>
            <a:r>
              <a:rPr lang="en-US"/>
              <a:t>About the Development (1 of 2)</a:t>
            </a:r>
            <a:endParaRPr/>
          </a:p>
        </p:txBody>
      </p:sp>
      <p:sp>
        <p:nvSpPr>
          <p:cNvPr id="311" name="Google Shape;311;p20"/>
          <p:cNvSpPr txBox="1"/>
          <p:nvPr/>
        </p:nvSpPr>
        <p:spPr>
          <a:xfrm>
            <a:off x="1563116" y="1525651"/>
            <a:ext cx="9833610" cy="3836670"/>
          </a:xfrm>
          <a:prstGeom prst="rect">
            <a:avLst/>
          </a:prstGeom>
          <a:noFill/>
          <a:ln>
            <a:noFill/>
          </a:ln>
        </p:spPr>
        <p:txBody>
          <a:bodyPr spcFirstLastPara="1" wrap="square" lIns="0" tIns="12700" rIns="0" bIns="0" anchor="t" anchorCtr="0">
            <a:spAutoFit/>
          </a:bodyPr>
          <a:lstStyle/>
          <a:p>
            <a:pPr marL="299085" marR="27305" lvl="0" indent="-287019" algn="l" rtl="0">
              <a:lnSpc>
                <a:spcPct val="130000"/>
              </a:lnSpc>
              <a:spcBef>
                <a:spcPts val="0"/>
              </a:spcBef>
              <a:spcAft>
                <a:spcPts val="0"/>
              </a:spcAft>
              <a:buClr>
                <a:srgbClr val="1286C3"/>
              </a:buClr>
              <a:buSzPts val="2150"/>
              <a:buFont typeface="Arial"/>
              <a:buChar char="•"/>
            </a:pPr>
            <a:r>
              <a:rPr lang="en-US" sz="1500">
                <a:solidFill>
                  <a:srgbClr val="1185C3"/>
                </a:solidFill>
                <a:latin typeface="Arial"/>
                <a:ea typeface="Arial"/>
                <a:cs typeface="Arial"/>
                <a:sym typeface="Arial"/>
              </a:rPr>
              <a:t>Island is 30 minutes by boat from Parika, Its a 30-minute flight from Timehri International Airport and 10 minutes from Bartica. Has been privately owned since the early 1900′s and spans 811+ acres of lush, ecologically unspoiled land with high elevations and extraordinary white sand beaches. This L-shaped island has over fourteen miles of waterfront property surrounded by coral reefs and deep water. Located at the tongue of the Essequibo river, this island boasts some of the best fishing and diving in Guyana.</a:t>
            </a:r>
            <a:endParaRPr sz="1500">
              <a:latin typeface="Arial"/>
              <a:ea typeface="Arial"/>
              <a:cs typeface="Arial"/>
              <a:sym typeface="Arial"/>
            </a:endParaRPr>
          </a:p>
          <a:p>
            <a:pPr marL="299085" marR="33655" lvl="0" indent="-287019" algn="l" rtl="0">
              <a:lnSpc>
                <a:spcPct val="130100"/>
              </a:lnSpc>
              <a:spcBef>
                <a:spcPts val="955"/>
              </a:spcBef>
              <a:spcAft>
                <a:spcPts val="0"/>
              </a:spcAft>
              <a:buClr>
                <a:srgbClr val="1286C3"/>
              </a:buClr>
              <a:buSzPts val="2150"/>
              <a:buFont typeface="Arial"/>
              <a:buChar char="•"/>
            </a:pPr>
            <a:r>
              <a:rPr lang="en-US" sz="1500">
                <a:solidFill>
                  <a:srgbClr val="1185C3"/>
                </a:solidFill>
                <a:latin typeface="Arial"/>
                <a:ea typeface="Arial"/>
                <a:cs typeface="Arial"/>
                <a:sym typeface="Arial"/>
              </a:rPr>
              <a:t>The prospective owners will have full control of the island and own 94 per cent of the land. The island is sold with outline planning consent to develop the land into a luxury private island resort, with commercially operated airstrip, marina, hotel and resort homes.</a:t>
            </a:r>
            <a:endParaRPr sz="1500">
              <a:latin typeface="Arial"/>
              <a:ea typeface="Arial"/>
              <a:cs typeface="Arial"/>
              <a:sym typeface="Arial"/>
            </a:endParaRPr>
          </a:p>
          <a:p>
            <a:pPr marL="299085" marR="5080" lvl="0" indent="-287019" algn="l" rtl="0">
              <a:lnSpc>
                <a:spcPct val="130000"/>
              </a:lnSpc>
              <a:spcBef>
                <a:spcPts val="960"/>
              </a:spcBef>
              <a:spcAft>
                <a:spcPts val="0"/>
              </a:spcAft>
              <a:buClr>
                <a:srgbClr val="1286C3"/>
              </a:buClr>
              <a:buSzPts val="2150"/>
              <a:buFont typeface="Arial"/>
              <a:buChar char="•"/>
            </a:pPr>
            <a:r>
              <a:rPr lang="en-US" sz="1500">
                <a:solidFill>
                  <a:srgbClr val="1185C3"/>
                </a:solidFill>
                <a:latin typeface="Arial"/>
                <a:ea typeface="Arial"/>
                <a:cs typeface="Arial"/>
                <a:sym typeface="Arial"/>
              </a:rPr>
              <a:t>We propose to build a 1 of a kind Futuristic City on The Main Peninsula located on the far west side of The Main Peninsula. This concept will provide executive housing accommodations, Magical Restaurant and Bars, A  Casino, Pilots Club with future animated rides and driving skills and complete city infrastructure. “Jetson Cartoon” style spacecraft between buildings.</a:t>
            </a:r>
            <a:endParaRPr sz="1500">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15"/>
        <p:cNvGrpSpPr/>
        <p:nvPr/>
      </p:nvGrpSpPr>
      <p:grpSpPr>
        <a:xfrm>
          <a:off x="0" y="0"/>
          <a:ext cx="0" cy="0"/>
          <a:chOff x="0" y="0"/>
          <a:chExt cx="0" cy="0"/>
        </a:xfrm>
      </p:grpSpPr>
      <p:sp>
        <p:nvSpPr>
          <p:cNvPr id="316" name="Google Shape;316;p21"/>
          <p:cNvSpPr txBox="1">
            <a:spLocks noGrp="1"/>
          </p:cNvSpPr>
          <p:nvPr>
            <p:ph type="title"/>
          </p:nvPr>
        </p:nvSpPr>
        <p:spPr>
          <a:xfrm>
            <a:off x="1873376" y="545337"/>
            <a:ext cx="9238615" cy="635000"/>
          </a:xfrm>
          <a:prstGeom prst="rect">
            <a:avLst/>
          </a:prstGeom>
          <a:noFill/>
          <a:ln>
            <a:noFill/>
          </a:ln>
        </p:spPr>
        <p:txBody>
          <a:bodyPr spcFirstLastPara="1" wrap="square" lIns="0" tIns="12050" rIns="0" bIns="0" anchor="t" anchorCtr="0">
            <a:spAutoFit/>
          </a:bodyPr>
          <a:lstStyle/>
          <a:p>
            <a:pPr marL="867410" lvl="0" indent="0" algn="l" rtl="0">
              <a:lnSpc>
                <a:spcPct val="100000"/>
              </a:lnSpc>
              <a:spcBef>
                <a:spcPts val="0"/>
              </a:spcBef>
              <a:spcAft>
                <a:spcPts val="0"/>
              </a:spcAft>
              <a:buNone/>
            </a:pPr>
            <a:r>
              <a:rPr lang="en-US"/>
              <a:t>About the Development (2 of 2)</a:t>
            </a:r>
            <a:endParaRPr/>
          </a:p>
        </p:txBody>
      </p:sp>
      <p:sp>
        <p:nvSpPr>
          <p:cNvPr id="317" name="Google Shape;317;p21"/>
          <p:cNvSpPr txBox="1"/>
          <p:nvPr/>
        </p:nvSpPr>
        <p:spPr>
          <a:xfrm>
            <a:off x="1563116" y="1525651"/>
            <a:ext cx="9783445" cy="3958590"/>
          </a:xfrm>
          <a:prstGeom prst="rect">
            <a:avLst/>
          </a:prstGeom>
          <a:noFill/>
          <a:ln>
            <a:noFill/>
          </a:ln>
        </p:spPr>
        <p:txBody>
          <a:bodyPr spcFirstLastPara="1" wrap="square" lIns="0" tIns="12700" rIns="0" bIns="0" anchor="t" anchorCtr="0">
            <a:spAutoFit/>
          </a:bodyPr>
          <a:lstStyle/>
          <a:p>
            <a:pPr marL="299085" marR="198120" lvl="0" indent="-287019" algn="just" rtl="0">
              <a:lnSpc>
                <a:spcPct val="130000"/>
              </a:lnSpc>
              <a:spcBef>
                <a:spcPts val="0"/>
              </a:spcBef>
              <a:spcAft>
                <a:spcPts val="0"/>
              </a:spcAft>
              <a:buClr>
                <a:srgbClr val="1286C3"/>
              </a:buClr>
              <a:buSzPts val="2150"/>
              <a:buFont typeface="Arial"/>
              <a:buChar char="•"/>
            </a:pPr>
            <a:r>
              <a:rPr lang="en-US" sz="1500">
                <a:solidFill>
                  <a:srgbClr val="1185C3"/>
                </a:solidFill>
                <a:latin typeface="Arial"/>
                <a:ea typeface="Arial"/>
                <a:cs typeface="Arial"/>
                <a:sym typeface="Arial"/>
              </a:rPr>
              <a:t>A Complete Self-Contained Infrastructure using Wind/Solar Hybrid Energy, A Reverse Osmosis and Treatment Plant and Alternative Energy Grid that provides FREE ALTERNATIVE ENERGY and a Monorail Transportation System</a:t>
            </a:r>
            <a:endParaRPr sz="1500">
              <a:latin typeface="Arial"/>
              <a:ea typeface="Arial"/>
              <a:cs typeface="Arial"/>
              <a:sym typeface="Arial"/>
            </a:endParaRPr>
          </a:p>
          <a:p>
            <a:pPr marL="299085" marR="5080" lvl="0" indent="-287019" algn="l" rtl="0">
              <a:lnSpc>
                <a:spcPct val="130000"/>
              </a:lnSpc>
              <a:spcBef>
                <a:spcPts val="960"/>
              </a:spcBef>
              <a:spcAft>
                <a:spcPts val="0"/>
              </a:spcAft>
              <a:buClr>
                <a:srgbClr val="1286C3"/>
              </a:buClr>
              <a:buSzPts val="2150"/>
              <a:buFont typeface="Arial"/>
              <a:buChar char="•"/>
            </a:pPr>
            <a:r>
              <a:rPr lang="en-US" sz="1500">
                <a:solidFill>
                  <a:srgbClr val="1185C3"/>
                </a:solidFill>
                <a:latin typeface="Arial"/>
                <a:ea typeface="Arial"/>
                <a:cs typeface="Arial"/>
                <a:sym typeface="Arial"/>
              </a:rPr>
              <a:t>A cruise ship terminal and yachting community will be built on the northwest lagoon just east on the futuristic city, a private couple's Polynesian hut style community, an amusement and water park, water sports, airport and executive villa suits is proposed along the northern beachfront.</a:t>
            </a:r>
            <a:endParaRPr sz="1500">
              <a:latin typeface="Arial"/>
              <a:ea typeface="Arial"/>
              <a:cs typeface="Arial"/>
              <a:sym typeface="Arial"/>
            </a:endParaRPr>
          </a:p>
          <a:p>
            <a:pPr marL="299085" marR="45720" lvl="0" indent="-287019" algn="l" rtl="0">
              <a:lnSpc>
                <a:spcPct val="130100"/>
              </a:lnSpc>
              <a:spcBef>
                <a:spcPts val="960"/>
              </a:spcBef>
              <a:spcAft>
                <a:spcPts val="0"/>
              </a:spcAft>
              <a:buClr>
                <a:srgbClr val="1286C3"/>
              </a:buClr>
              <a:buSzPts val="2150"/>
              <a:buFont typeface="Arial"/>
              <a:buChar char="•"/>
            </a:pPr>
            <a:r>
              <a:rPr lang="en-US" sz="1500">
                <a:solidFill>
                  <a:srgbClr val="1185C3"/>
                </a:solidFill>
                <a:latin typeface="Arial"/>
                <a:ea typeface="Arial"/>
                <a:cs typeface="Arial"/>
                <a:sym typeface="Arial"/>
              </a:rPr>
              <a:t>This resort and Entertainment Complex will combine first class accommodations with fine dining, magic, music, dance, fitness, spa and pampering. Feature local and International Entertainment and Talent and a mega variety of resort entertainment. The resort will feature our family’s 40-year seafood restaurant being resurrected “Guaranteed to best Fish-Chips and Coleslaw” you have ever tasted.</a:t>
            </a:r>
            <a:endParaRPr sz="1500">
              <a:latin typeface="Arial"/>
              <a:ea typeface="Arial"/>
              <a:cs typeface="Arial"/>
              <a:sym typeface="Arial"/>
            </a:endParaRPr>
          </a:p>
          <a:p>
            <a:pPr marL="299085" lvl="0" indent="-286385" algn="l" rtl="0">
              <a:lnSpc>
                <a:spcPct val="100000"/>
              </a:lnSpc>
              <a:spcBef>
                <a:spcPts val="1500"/>
              </a:spcBef>
              <a:spcAft>
                <a:spcPts val="0"/>
              </a:spcAft>
              <a:buClr>
                <a:srgbClr val="1286C3"/>
              </a:buClr>
              <a:buSzPts val="2150"/>
              <a:buFont typeface="Arial"/>
              <a:buChar char="•"/>
            </a:pPr>
            <a:r>
              <a:rPr lang="en-US" sz="1500">
                <a:solidFill>
                  <a:srgbClr val="1185C3"/>
                </a:solidFill>
                <a:latin typeface="Arial"/>
                <a:ea typeface="Arial"/>
                <a:cs typeface="Arial"/>
                <a:sym typeface="Arial"/>
              </a:rPr>
              <a:t>Our main income is derived from our Travel Club Membership ranging from $15,000-$100,000USD. Sold to</a:t>
            </a:r>
            <a:endParaRPr sz="1500">
              <a:latin typeface="Arial"/>
              <a:ea typeface="Arial"/>
              <a:cs typeface="Arial"/>
              <a:sym typeface="Arial"/>
            </a:endParaRPr>
          </a:p>
          <a:p>
            <a:pPr marL="299085" lvl="0" indent="0" algn="l" rtl="0">
              <a:lnSpc>
                <a:spcPct val="100000"/>
              </a:lnSpc>
              <a:spcBef>
                <a:spcPts val="540"/>
              </a:spcBef>
              <a:spcAft>
                <a:spcPts val="0"/>
              </a:spcAft>
              <a:buNone/>
            </a:pPr>
            <a:r>
              <a:rPr lang="en-US" sz="1500">
                <a:solidFill>
                  <a:srgbClr val="1185C3"/>
                </a:solidFill>
                <a:latin typeface="Arial"/>
                <a:ea typeface="Arial"/>
                <a:cs typeface="Arial"/>
                <a:sym typeface="Arial"/>
              </a:rPr>
              <a:t>celebrities, sports stars, entertainment industry, yachting communities and RCI and II timeshare affiliates.</a:t>
            </a:r>
            <a:endParaRPr sz="1500">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21"/>
        <p:cNvGrpSpPr/>
        <p:nvPr/>
      </p:nvGrpSpPr>
      <p:grpSpPr>
        <a:xfrm>
          <a:off x="0" y="0"/>
          <a:ext cx="0" cy="0"/>
          <a:chOff x="0" y="0"/>
          <a:chExt cx="0" cy="0"/>
        </a:xfrm>
      </p:grpSpPr>
      <p:sp>
        <p:nvSpPr>
          <p:cNvPr id="322" name="Google Shape;322;p22"/>
          <p:cNvSpPr txBox="1">
            <a:spLocks noGrp="1"/>
          </p:cNvSpPr>
          <p:nvPr>
            <p:ph type="title"/>
          </p:nvPr>
        </p:nvSpPr>
        <p:spPr>
          <a:xfrm>
            <a:off x="1873376" y="545337"/>
            <a:ext cx="9238615" cy="635000"/>
          </a:xfrm>
          <a:prstGeom prst="rect">
            <a:avLst/>
          </a:prstGeom>
          <a:noFill/>
          <a:ln>
            <a:noFill/>
          </a:ln>
        </p:spPr>
        <p:txBody>
          <a:bodyPr spcFirstLastPara="1" wrap="square" lIns="0" tIns="12050" rIns="0" bIns="0" anchor="t" anchorCtr="0">
            <a:spAutoFit/>
          </a:bodyPr>
          <a:lstStyle/>
          <a:p>
            <a:pPr marL="1009014" lvl="0" indent="0" algn="l" rtl="0">
              <a:lnSpc>
                <a:spcPct val="100000"/>
              </a:lnSpc>
              <a:spcBef>
                <a:spcPts val="0"/>
              </a:spcBef>
              <a:spcAft>
                <a:spcPts val="0"/>
              </a:spcAft>
              <a:buNone/>
            </a:pPr>
            <a:r>
              <a:rPr lang="en-US"/>
              <a:t>Planned Development Phases</a:t>
            </a:r>
            <a:endParaRPr/>
          </a:p>
        </p:txBody>
      </p:sp>
      <p:sp>
        <p:nvSpPr>
          <p:cNvPr id="323" name="Google Shape;323;p22"/>
          <p:cNvSpPr txBox="1"/>
          <p:nvPr/>
        </p:nvSpPr>
        <p:spPr>
          <a:xfrm>
            <a:off x="2553970" y="1440530"/>
            <a:ext cx="8124190" cy="4968875"/>
          </a:xfrm>
          <a:prstGeom prst="rect">
            <a:avLst/>
          </a:prstGeom>
          <a:noFill/>
          <a:ln>
            <a:noFill/>
          </a:ln>
        </p:spPr>
        <p:txBody>
          <a:bodyPr spcFirstLastPara="1" wrap="square" lIns="0" tIns="35550" rIns="0" bIns="0" anchor="t" anchorCtr="0">
            <a:spAutoFit/>
          </a:bodyPr>
          <a:lstStyle/>
          <a:p>
            <a:pPr marL="352425" lvl="0" indent="-339725" algn="l" rtl="0">
              <a:lnSpc>
                <a:spcPct val="100000"/>
              </a:lnSpc>
              <a:spcBef>
                <a:spcPts val="0"/>
              </a:spcBef>
              <a:spcAft>
                <a:spcPts val="0"/>
              </a:spcAft>
              <a:buClr>
                <a:srgbClr val="1286C3"/>
              </a:buClr>
              <a:buSzPts val="2300"/>
              <a:buFont typeface="Arial"/>
              <a:buChar char="•"/>
            </a:pPr>
            <a:r>
              <a:rPr lang="en-US" sz="1600">
                <a:solidFill>
                  <a:srgbClr val="1185C3"/>
                </a:solidFill>
                <a:latin typeface="Arial"/>
                <a:ea typeface="Arial"/>
                <a:cs typeface="Arial"/>
                <a:sym typeface="Arial"/>
              </a:rPr>
              <a:t>This Investment Proposal is to build a first class 4–5-star resort complex in phases.</a:t>
            </a:r>
            <a:endParaRPr sz="1600">
              <a:latin typeface="Arial"/>
              <a:ea typeface="Arial"/>
              <a:cs typeface="Arial"/>
              <a:sym typeface="Arial"/>
            </a:endParaRPr>
          </a:p>
          <a:p>
            <a:pPr marL="299085" marR="19685" lvl="0" indent="-287019" algn="l" rtl="0">
              <a:lnSpc>
                <a:spcPct val="100000"/>
              </a:lnSpc>
              <a:spcBef>
                <a:spcPts val="985"/>
              </a:spcBef>
              <a:spcAft>
                <a:spcPts val="0"/>
              </a:spcAft>
              <a:buClr>
                <a:srgbClr val="1286C3"/>
              </a:buClr>
              <a:buSzPts val="2300"/>
              <a:buFont typeface="Arial"/>
              <a:buChar char="•"/>
            </a:pPr>
            <a:r>
              <a:rPr lang="en-US" sz="1600">
                <a:solidFill>
                  <a:srgbClr val="1185C3"/>
                </a:solidFill>
                <a:latin typeface="Arial"/>
                <a:ea typeface="Arial"/>
                <a:cs typeface="Arial"/>
                <a:sym typeface="Arial"/>
              </a:rPr>
              <a:t>The first phase $200M at closing table to build the future resort on the main peninsula as well as the airport and cruise ship terminal and yacht docks, road and monorail. The beach cleanup and sand purchase will happen simultaneously</a:t>
            </a:r>
            <a:endParaRPr sz="1600">
              <a:latin typeface="Arial"/>
              <a:ea typeface="Arial"/>
              <a:cs typeface="Arial"/>
              <a:sym typeface="Arial"/>
            </a:endParaRPr>
          </a:p>
          <a:p>
            <a:pPr marL="299085" lvl="0" indent="-286385" algn="l" rtl="0">
              <a:lnSpc>
                <a:spcPct val="100000"/>
              </a:lnSpc>
              <a:spcBef>
                <a:spcPts val="985"/>
              </a:spcBef>
              <a:spcAft>
                <a:spcPts val="0"/>
              </a:spcAft>
              <a:buClr>
                <a:srgbClr val="1286C3"/>
              </a:buClr>
              <a:buSzPts val="2300"/>
              <a:buFont typeface="Arial"/>
              <a:buChar char="•"/>
            </a:pPr>
            <a:r>
              <a:rPr lang="en-US" sz="1600">
                <a:solidFill>
                  <a:srgbClr val="1185C3"/>
                </a:solidFill>
                <a:latin typeface="Arial"/>
                <a:ea typeface="Arial"/>
                <a:cs typeface="Arial"/>
                <a:sym typeface="Arial"/>
              </a:rPr>
              <a:t>The second phase $40M at 5 months to build the solar/wind energy plants and grids</a:t>
            </a:r>
            <a:endParaRPr sz="1600">
              <a:latin typeface="Arial"/>
              <a:ea typeface="Arial"/>
              <a:cs typeface="Arial"/>
              <a:sym typeface="Arial"/>
            </a:endParaRPr>
          </a:p>
          <a:p>
            <a:pPr marL="299085" lvl="0" indent="0" algn="l" rtl="0">
              <a:lnSpc>
                <a:spcPct val="100000"/>
              </a:lnSpc>
              <a:spcBef>
                <a:spcPts val="0"/>
              </a:spcBef>
              <a:spcAft>
                <a:spcPts val="0"/>
              </a:spcAft>
              <a:buNone/>
            </a:pPr>
            <a:r>
              <a:rPr lang="en-US" sz="1600">
                <a:solidFill>
                  <a:srgbClr val="1185C3"/>
                </a:solidFill>
                <a:latin typeface="Arial"/>
                <a:ea typeface="Arial"/>
                <a:cs typeface="Arial"/>
                <a:sym typeface="Arial"/>
              </a:rPr>
              <a:t>and provide power to the 1st phase and start the vegetable and seafood farm</a:t>
            </a:r>
            <a:endParaRPr sz="1600">
              <a:latin typeface="Arial"/>
              <a:ea typeface="Arial"/>
              <a:cs typeface="Arial"/>
              <a:sym typeface="Arial"/>
            </a:endParaRPr>
          </a:p>
          <a:p>
            <a:pPr marL="299085" marR="5080" lvl="0" indent="-287019" algn="l" rtl="0">
              <a:lnSpc>
                <a:spcPct val="100000"/>
              </a:lnSpc>
              <a:spcBef>
                <a:spcPts val="985"/>
              </a:spcBef>
              <a:spcAft>
                <a:spcPts val="0"/>
              </a:spcAft>
              <a:buClr>
                <a:srgbClr val="1286C3"/>
              </a:buClr>
              <a:buSzPts val="2300"/>
              <a:buFont typeface="Arial"/>
              <a:buChar char="•"/>
            </a:pPr>
            <a:r>
              <a:rPr lang="en-US" sz="1600">
                <a:solidFill>
                  <a:srgbClr val="1185C3"/>
                </a:solidFill>
                <a:latin typeface="Arial"/>
                <a:ea typeface="Arial"/>
                <a:cs typeface="Arial"/>
                <a:sym typeface="Arial"/>
              </a:rPr>
              <a:t>The third phase $10M at 7 months to build the reverse osmosis and sewage/treatment plant and water/fuel tank placement and complete the first phase and make it the resort operational. The resort airplane will be purchased at this time to commence daily flights</a:t>
            </a:r>
            <a:endParaRPr sz="1600">
              <a:latin typeface="Arial"/>
              <a:ea typeface="Arial"/>
              <a:cs typeface="Arial"/>
              <a:sym typeface="Arial"/>
            </a:endParaRPr>
          </a:p>
          <a:p>
            <a:pPr marL="299085" marR="629285" lvl="0" indent="-287019" algn="l" rtl="0">
              <a:lnSpc>
                <a:spcPct val="100000"/>
              </a:lnSpc>
              <a:spcBef>
                <a:spcPts val="985"/>
              </a:spcBef>
              <a:spcAft>
                <a:spcPts val="0"/>
              </a:spcAft>
              <a:buClr>
                <a:srgbClr val="1286C3"/>
              </a:buClr>
              <a:buSzPts val="2300"/>
              <a:buFont typeface="Arial"/>
              <a:buChar char="•"/>
            </a:pPr>
            <a:r>
              <a:rPr lang="en-US" sz="1600">
                <a:solidFill>
                  <a:srgbClr val="1185C3"/>
                </a:solidFill>
                <a:latin typeface="Arial"/>
                <a:ea typeface="Arial"/>
                <a:cs typeface="Arial"/>
                <a:sym typeface="Arial"/>
              </a:rPr>
              <a:t>The fourth phase $50M at 9 months to build the amusement and water park and complete the purchase of entertainment and watercraft tour operations</a:t>
            </a:r>
            <a:endParaRPr sz="1600">
              <a:latin typeface="Arial"/>
              <a:ea typeface="Arial"/>
              <a:cs typeface="Arial"/>
              <a:sym typeface="Arial"/>
            </a:endParaRPr>
          </a:p>
          <a:p>
            <a:pPr marL="299085" lvl="0" indent="-286385" algn="l" rtl="0">
              <a:lnSpc>
                <a:spcPct val="100000"/>
              </a:lnSpc>
              <a:spcBef>
                <a:spcPts val="985"/>
              </a:spcBef>
              <a:spcAft>
                <a:spcPts val="0"/>
              </a:spcAft>
              <a:buClr>
                <a:srgbClr val="1286C3"/>
              </a:buClr>
              <a:buSzPts val="2300"/>
              <a:buFont typeface="Arial"/>
              <a:buChar char="•"/>
            </a:pPr>
            <a:r>
              <a:rPr lang="en-US" sz="1600">
                <a:solidFill>
                  <a:srgbClr val="1185C3"/>
                </a:solidFill>
                <a:latin typeface="Arial"/>
                <a:ea typeface="Arial"/>
                <a:cs typeface="Arial"/>
                <a:sym typeface="Arial"/>
              </a:rPr>
              <a:t>The final phase $100m at 12 months to build the beach villas and Polynesian huts</a:t>
            </a:r>
            <a:endParaRPr sz="1600">
              <a:latin typeface="Arial"/>
              <a:ea typeface="Arial"/>
              <a:cs typeface="Arial"/>
              <a:sym typeface="Arial"/>
            </a:endParaRPr>
          </a:p>
          <a:p>
            <a:pPr marL="299085" lvl="0" indent="-286385" algn="l" rtl="0">
              <a:lnSpc>
                <a:spcPct val="100000"/>
              </a:lnSpc>
              <a:spcBef>
                <a:spcPts val="985"/>
              </a:spcBef>
              <a:spcAft>
                <a:spcPts val="0"/>
              </a:spcAft>
              <a:buClr>
                <a:srgbClr val="1286C3"/>
              </a:buClr>
              <a:buSzPts val="2300"/>
              <a:buFont typeface="Arial"/>
              <a:buChar char="•"/>
            </a:pPr>
            <a:r>
              <a:rPr lang="en-US" sz="1600">
                <a:solidFill>
                  <a:srgbClr val="1185C3"/>
                </a:solidFill>
                <a:latin typeface="Arial"/>
                <a:ea typeface="Arial"/>
                <a:cs typeface="Arial"/>
                <a:sym typeface="Arial"/>
              </a:rPr>
              <a:t>Total Soft Cost:</a:t>
            </a:r>
            <a:endParaRPr sz="1600">
              <a:latin typeface="Arial"/>
              <a:ea typeface="Arial"/>
              <a:cs typeface="Arial"/>
              <a:sym typeface="Arial"/>
            </a:endParaRPr>
          </a:p>
          <a:p>
            <a:pPr marL="756285" lvl="1" indent="-286385" algn="l" rtl="0">
              <a:lnSpc>
                <a:spcPct val="100000"/>
              </a:lnSpc>
              <a:spcBef>
                <a:spcPts val="985"/>
              </a:spcBef>
              <a:spcAft>
                <a:spcPts val="0"/>
              </a:spcAft>
              <a:buClr>
                <a:srgbClr val="1286C3"/>
              </a:buClr>
              <a:buSzPts val="2300"/>
              <a:buFont typeface="Arial"/>
              <a:buChar char="•"/>
            </a:pPr>
            <a:r>
              <a:rPr lang="en-US" sz="1600">
                <a:solidFill>
                  <a:srgbClr val="1185C3"/>
                </a:solidFill>
                <a:latin typeface="Arial"/>
                <a:ea typeface="Arial"/>
                <a:cs typeface="Arial"/>
                <a:sym typeface="Arial"/>
              </a:rPr>
              <a:t>$35,000,000USD</a:t>
            </a:r>
            <a:endParaRPr sz="1600">
              <a:latin typeface="Arial"/>
              <a:ea typeface="Arial"/>
              <a:cs typeface="Arial"/>
              <a:sym typeface="Arial"/>
            </a:endParaRPr>
          </a:p>
          <a:p>
            <a:pPr marL="756285" lvl="1" indent="-286385" algn="l" rtl="0">
              <a:lnSpc>
                <a:spcPct val="100000"/>
              </a:lnSpc>
              <a:spcBef>
                <a:spcPts val="985"/>
              </a:spcBef>
              <a:spcAft>
                <a:spcPts val="0"/>
              </a:spcAft>
              <a:buClr>
                <a:srgbClr val="1286C3"/>
              </a:buClr>
              <a:buSzPts val="2300"/>
              <a:buFont typeface="Arial"/>
              <a:buChar char="•"/>
            </a:pPr>
            <a:r>
              <a:rPr lang="en-US" sz="1600">
                <a:solidFill>
                  <a:srgbClr val="1185C3"/>
                </a:solidFill>
                <a:latin typeface="Arial"/>
                <a:ea typeface="Arial"/>
                <a:cs typeface="Arial"/>
                <a:sym typeface="Arial"/>
              </a:rPr>
              <a:t>Administrative, Sales and Marketing, Salaries, Supplies</a:t>
            </a:r>
            <a:endParaRPr sz="1600">
              <a:latin typeface="Arial"/>
              <a:ea typeface="Arial"/>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27"/>
        <p:cNvGrpSpPr/>
        <p:nvPr/>
      </p:nvGrpSpPr>
      <p:grpSpPr>
        <a:xfrm>
          <a:off x="0" y="0"/>
          <a:ext cx="0" cy="0"/>
          <a:chOff x="0" y="0"/>
          <a:chExt cx="0" cy="0"/>
        </a:xfrm>
      </p:grpSpPr>
      <p:sp>
        <p:nvSpPr>
          <p:cNvPr id="328" name="Google Shape;328;p23"/>
          <p:cNvSpPr txBox="1">
            <a:spLocks noGrp="1"/>
          </p:cNvSpPr>
          <p:nvPr>
            <p:ph type="title"/>
          </p:nvPr>
        </p:nvSpPr>
        <p:spPr>
          <a:xfrm>
            <a:off x="1873376" y="545337"/>
            <a:ext cx="9238615" cy="635000"/>
          </a:xfrm>
          <a:prstGeom prst="rect">
            <a:avLst/>
          </a:prstGeom>
          <a:noFill/>
          <a:ln>
            <a:noFill/>
          </a:ln>
        </p:spPr>
        <p:txBody>
          <a:bodyPr spcFirstLastPara="1" wrap="square" lIns="0" tIns="12050" rIns="0" bIns="0" anchor="t" anchorCtr="0">
            <a:spAutoFit/>
          </a:bodyPr>
          <a:lstStyle/>
          <a:p>
            <a:pPr marL="2068829" lvl="0" indent="0" algn="l" rtl="0">
              <a:lnSpc>
                <a:spcPct val="100000"/>
              </a:lnSpc>
              <a:spcBef>
                <a:spcPts val="0"/>
              </a:spcBef>
              <a:spcAft>
                <a:spcPts val="0"/>
              </a:spcAft>
              <a:buNone/>
            </a:pPr>
            <a:r>
              <a:rPr lang="en-US"/>
              <a:t>Financial Projections</a:t>
            </a:r>
            <a:endParaRPr/>
          </a:p>
        </p:txBody>
      </p:sp>
      <p:graphicFrame>
        <p:nvGraphicFramePr>
          <p:cNvPr id="329" name="Google Shape;329;p23"/>
          <p:cNvGraphicFramePr/>
          <p:nvPr/>
        </p:nvGraphicFramePr>
        <p:xfrm>
          <a:off x="1478025" y="1522475"/>
          <a:ext cx="3000000" cy="3000000"/>
        </p:xfrm>
        <a:graphic>
          <a:graphicData uri="http://schemas.openxmlformats.org/drawingml/2006/table">
            <a:tbl>
              <a:tblPr firstRow="1" bandRow="1">
                <a:noFill/>
                <a:tableStyleId>{EFE0746C-E1A4-47B4-9A45-9683BE2FCC8B}</a:tableStyleId>
              </a:tblPr>
              <a:tblGrid>
                <a:gridCol w="2946400">
                  <a:extLst>
                    <a:ext uri="{9D8B030D-6E8A-4147-A177-3AD203B41FA5}">
                      <a16:colId xmlns:a16="http://schemas.microsoft.com/office/drawing/2014/main" val="20000"/>
                    </a:ext>
                  </a:extLst>
                </a:gridCol>
                <a:gridCol w="2340600">
                  <a:extLst>
                    <a:ext uri="{9D8B030D-6E8A-4147-A177-3AD203B41FA5}">
                      <a16:colId xmlns:a16="http://schemas.microsoft.com/office/drawing/2014/main" val="20001"/>
                    </a:ext>
                  </a:extLst>
                </a:gridCol>
                <a:gridCol w="2535550">
                  <a:extLst>
                    <a:ext uri="{9D8B030D-6E8A-4147-A177-3AD203B41FA5}">
                      <a16:colId xmlns:a16="http://schemas.microsoft.com/office/drawing/2014/main" val="20002"/>
                    </a:ext>
                  </a:extLst>
                </a:gridCol>
                <a:gridCol w="2047250">
                  <a:extLst>
                    <a:ext uri="{9D8B030D-6E8A-4147-A177-3AD203B41FA5}">
                      <a16:colId xmlns:a16="http://schemas.microsoft.com/office/drawing/2014/main" val="20003"/>
                    </a:ext>
                  </a:extLst>
                </a:gridCol>
              </a:tblGrid>
              <a:tr h="542925">
                <a:tc>
                  <a:txBody>
                    <a:bodyPr/>
                    <a:lstStyle/>
                    <a:p>
                      <a:pPr marL="0" marR="0" lvl="0" indent="0" algn="l" rtl="0">
                        <a:lnSpc>
                          <a:spcPct val="100000"/>
                        </a:lnSpc>
                        <a:spcBef>
                          <a:spcPts val="0"/>
                        </a:spcBef>
                        <a:spcAft>
                          <a:spcPts val="0"/>
                        </a:spcAft>
                        <a:buNone/>
                      </a:pPr>
                      <a:endParaRPr sz="1900" u="none" strike="noStrike" cap="none">
                        <a:latin typeface="Times New Roman"/>
                        <a:ea typeface="Times New Roman"/>
                        <a:cs typeface="Times New Roman"/>
                        <a:sym typeface="Times New Roman"/>
                      </a:endParaRPr>
                    </a:p>
                  </a:txBody>
                  <a:tcPr marL="0" marR="0" marT="0" marB="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38100" cap="flat" cmpd="sng">
                      <a:solidFill>
                        <a:srgbClr val="FFFFFF"/>
                      </a:solidFill>
                      <a:prstDash val="solid"/>
                      <a:round/>
                      <a:headEnd type="none" w="sm" len="sm"/>
                      <a:tailEnd type="none" w="sm" len="sm"/>
                    </a:lnB>
                    <a:solidFill>
                      <a:srgbClr val="2FACEB"/>
                    </a:solidFill>
                  </a:tcPr>
                </a:tc>
                <a:tc>
                  <a:txBody>
                    <a:bodyPr/>
                    <a:lstStyle/>
                    <a:p>
                      <a:pPr marL="0" marR="81280" lvl="0" indent="0" algn="r" rtl="0">
                        <a:lnSpc>
                          <a:spcPct val="100000"/>
                        </a:lnSpc>
                        <a:spcBef>
                          <a:spcPts val="0"/>
                        </a:spcBef>
                        <a:spcAft>
                          <a:spcPts val="0"/>
                        </a:spcAft>
                        <a:buNone/>
                      </a:pPr>
                      <a:r>
                        <a:rPr lang="en-US" sz="1800" b="1" u="none" strike="noStrike" cap="none">
                          <a:solidFill>
                            <a:srgbClr val="FFFFFF"/>
                          </a:solidFill>
                          <a:latin typeface="Arial"/>
                          <a:ea typeface="Arial"/>
                          <a:cs typeface="Arial"/>
                          <a:sym typeface="Arial"/>
                        </a:rPr>
                        <a:t>Year 1</a:t>
                      </a:r>
                      <a:endParaRPr sz="1800" u="none" strike="noStrike" cap="none">
                        <a:latin typeface="Arial"/>
                        <a:ea typeface="Arial"/>
                        <a:cs typeface="Arial"/>
                        <a:sym typeface="Arial"/>
                      </a:endParaRPr>
                    </a:p>
                  </a:txBody>
                  <a:tcPr marL="0" marR="0" marT="81275" marB="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38100" cap="flat" cmpd="sng">
                      <a:solidFill>
                        <a:srgbClr val="FFFFFF"/>
                      </a:solidFill>
                      <a:prstDash val="solid"/>
                      <a:round/>
                      <a:headEnd type="none" w="sm" len="sm"/>
                      <a:tailEnd type="none" w="sm" len="sm"/>
                    </a:lnB>
                    <a:solidFill>
                      <a:srgbClr val="2FACEB"/>
                    </a:solidFill>
                  </a:tcPr>
                </a:tc>
                <a:tc>
                  <a:txBody>
                    <a:bodyPr/>
                    <a:lstStyle/>
                    <a:p>
                      <a:pPr marL="0" marR="81280" lvl="0" indent="0" algn="r" rtl="0">
                        <a:lnSpc>
                          <a:spcPct val="100000"/>
                        </a:lnSpc>
                        <a:spcBef>
                          <a:spcPts val="0"/>
                        </a:spcBef>
                        <a:spcAft>
                          <a:spcPts val="0"/>
                        </a:spcAft>
                        <a:buNone/>
                      </a:pPr>
                      <a:r>
                        <a:rPr lang="en-US" sz="1800" b="1" u="none" strike="noStrike" cap="none">
                          <a:solidFill>
                            <a:srgbClr val="FFFFFF"/>
                          </a:solidFill>
                          <a:latin typeface="Arial"/>
                          <a:ea typeface="Arial"/>
                          <a:cs typeface="Arial"/>
                          <a:sym typeface="Arial"/>
                        </a:rPr>
                        <a:t>Year 2</a:t>
                      </a:r>
                      <a:endParaRPr sz="1800" u="none" strike="noStrike" cap="none">
                        <a:latin typeface="Arial"/>
                        <a:ea typeface="Arial"/>
                        <a:cs typeface="Arial"/>
                        <a:sym typeface="Arial"/>
                      </a:endParaRPr>
                    </a:p>
                  </a:txBody>
                  <a:tcPr marL="0" marR="0" marT="81275" marB="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38100" cap="flat" cmpd="sng">
                      <a:solidFill>
                        <a:srgbClr val="FFFFFF"/>
                      </a:solidFill>
                      <a:prstDash val="solid"/>
                      <a:round/>
                      <a:headEnd type="none" w="sm" len="sm"/>
                      <a:tailEnd type="none" w="sm" len="sm"/>
                    </a:lnB>
                    <a:solidFill>
                      <a:srgbClr val="2FACEB"/>
                    </a:solidFill>
                  </a:tcPr>
                </a:tc>
                <a:tc>
                  <a:txBody>
                    <a:bodyPr/>
                    <a:lstStyle/>
                    <a:p>
                      <a:pPr marL="0" marR="81280" lvl="0" indent="0" algn="r" rtl="0">
                        <a:lnSpc>
                          <a:spcPct val="100000"/>
                        </a:lnSpc>
                        <a:spcBef>
                          <a:spcPts val="0"/>
                        </a:spcBef>
                        <a:spcAft>
                          <a:spcPts val="0"/>
                        </a:spcAft>
                        <a:buNone/>
                      </a:pPr>
                      <a:r>
                        <a:rPr lang="en-US" sz="1800" b="1" u="none" strike="noStrike" cap="none">
                          <a:solidFill>
                            <a:srgbClr val="FFFFFF"/>
                          </a:solidFill>
                          <a:latin typeface="Arial"/>
                          <a:ea typeface="Arial"/>
                          <a:cs typeface="Arial"/>
                          <a:sym typeface="Arial"/>
                        </a:rPr>
                        <a:t>Year 3</a:t>
                      </a:r>
                      <a:endParaRPr sz="1800" u="none" strike="noStrike" cap="none">
                        <a:latin typeface="Arial"/>
                        <a:ea typeface="Arial"/>
                        <a:cs typeface="Arial"/>
                        <a:sym typeface="Arial"/>
                      </a:endParaRPr>
                    </a:p>
                  </a:txBody>
                  <a:tcPr marL="0" marR="0" marT="81275" marB="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38100" cap="flat" cmpd="sng">
                      <a:solidFill>
                        <a:srgbClr val="FFFFFF"/>
                      </a:solidFill>
                      <a:prstDash val="solid"/>
                      <a:round/>
                      <a:headEnd type="none" w="sm" len="sm"/>
                      <a:tailEnd type="none" w="sm" len="sm"/>
                    </a:lnB>
                    <a:solidFill>
                      <a:srgbClr val="2FACEB"/>
                    </a:solidFill>
                  </a:tcPr>
                </a:tc>
                <a:extLst>
                  <a:ext uri="{0D108BD9-81ED-4DB2-BD59-A6C34878D82A}">
                    <a16:rowId xmlns:a16="http://schemas.microsoft.com/office/drawing/2014/main" val="10000"/>
                  </a:ext>
                </a:extLst>
              </a:tr>
              <a:tr h="546100">
                <a:tc>
                  <a:txBody>
                    <a:bodyPr/>
                    <a:lstStyle/>
                    <a:p>
                      <a:pPr marL="160020" marR="0" lvl="0" indent="0" algn="l" rtl="0">
                        <a:lnSpc>
                          <a:spcPct val="100000"/>
                        </a:lnSpc>
                        <a:spcBef>
                          <a:spcPts val="0"/>
                        </a:spcBef>
                        <a:spcAft>
                          <a:spcPts val="0"/>
                        </a:spcAft>
                        <a:buNone/>
                      </a:pPr>
                      <a:r>
                        <a:rPr lang="en-US" sz="1800" u="none" strike="noStrike" cap="none">
                          <a:latin typeface="Arial"/>
                          <a:ea typeface="Arial"/>
                          <a:cs typeface="Arial"/>
                          <a:sym typeface="Arial"/>
                        </a:rPr>
                        <a:t>Resort net profits</a:t>
                      </a:r>
                      <a:endParaRPr sz="1800" u="none" strike="noStrike" cap="none">
                        <a:latin typeface="Arial"/>
                        <a:ea typeface="Arial"/>
                        <a:cs typeface="Arial"/>
                        <a:sym typeface="Arial"/>
                      </a:endParaRPr>
                    </a:p>
                  </a:txBody>
                  <a:tcPr marL="0" marR="0" marT="93350" marB="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381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8F0FA"/>
                    </a:solidFill>
                  </a:tcPr>
                </a:tc>
                <a:tc>
                  <a:txBody>
                    <a:bodyPr/>
                    <a:lstStyle/>
                    <a:p>
                      <a:pPr marL="0" marR="81280" lvl="0" indent="0" algn="r" rtl="0">
                        <a:lnSpc>
                          <a:spcPct val="100000"/>
                        </a:lnSpc>
                        <a:spcBef>
                          <a:spcPts val="0"/>
                        </a:spcBef>
                        <a:spcAft>
                          <a:spcPts val="0"/>
                        </a:spcAft>
                        <a:buNone/>
                      </a:pPr>
                      <a:r>
                        <a:rPr lang="en-US" sz="1800" u="none" strike="noStrike" cap="none">
                          <a:latin typeface="Arial"/>
                          <a:ea typeface="Arial"/>
                          <a:cs typeface="Arial"/>
                          <a:sym typeface="Arial"/>
                        </a:rPr>
                        <a:t>$18,947,562</a:t>
                      </a:r>
                      <a:endParaRPr sz="1800" u="none" strike="noStrike" cap="none">
                        <a:latin typeface="Arial"/>
                        <a:ea typeface="Arial"/>
                        <a:cs typeface="Arial"/>
                        <a:sym typeface="Arial"/>
                      </a:endParaRPr>
                    </a:p>
                  </a:txBody>
                  <a:tcPr marL="0" marR="0" marT="83175" marB="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381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8F0FA"/>
                    </a:solidFill>
                  </a:tcPr>
                </a:tc>
                <a:tc>
                  <a:txBody>
                    <a:bodyPr/>
                    <a:lstStyle/>
                    <a:p>
                      <a:pPr marL="0" marR="80645" lvl="0" indent="0" algn="r" rtl="0">
                        <a:lnSpc>
                          <a:spcPct val="100000"/>
                        </a:lnSpc>
                        <a:spcBef>
                          <a:spcPts val="0"/>
                        </a:spcBef>
                        <a:spcAft>
                          <a:spcPts val="0"/>
                        </a:spcAft>
                        <a:buNone/>
                      </a:pPr>
                      <a:r>
                        <a:rPr lang="en-US" sz="1800" u="none" strike="noStrike" cap="none">
                          <a:latin typeface="Arial"/>
                          <a:ea typeface="Arial"/>
                          <a:cs typeface="Arial"/>
                          <a:sym typeface="Arial"/>
                        </a:rPr>
                        <a:t>$22,152,630</a:t>
                      </a:r>
                      <a:endParaRPr sz="1800" u="none" strike="noStrike" cap="none">
                        <a:latin typeface="Arial"/>
                        <a:ea typeface="Arial"/>
                        <a:cs typeface="Arial"/>
                        <a:sym typeface="Arial"/>
                      </a:endParaRPr>
                    </a:p>
                  </a:txBody>
                  <a:tcPr marL="0" marR="0" marT="83175" marB="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381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8F0FA"/>
                    </a:solidFill>
                  </a:tcPr>
                </a:tc>
                <a:tc>
                  <a:txBody>
                    <a:bodyPr/>
                    <a:lstStyle/>
                    <a:p>
                      <a:pPr marL="0" marR="81280" lvl="0" indent="0" algn="r" rtl="0">
                        <a:lnSpc>
                          <a:spcPct val="100000"/>
                        </a:lnSpc>
                        <a:spcBef>
                          <a:spcPts val="0"/>
                        </a:spcBef>
                        <a:spcAft>
                          <a:spcPts val="0"/>
                        </a:spcAft>
                        <a:buNone/>
                      </a:pPr>
                      <a:r>
                        <a:rPr lang="en-US" sz="1800" u="none" strike="noStrike" cap="none">
                          <a:latin typeface="Arial"/>
                          <a:ea typeface="Arial"/>
                          <a:cs typeface="Arial"/>
                          <a:sym typeface="Arial"/>
                        </a:rPr>
                        <a:t>$25,022,034</a:t>
                      </a:r>
                      <a:endParaRPr sz="1800" u="none" strike="noStrike" cap="none">
                        <a:latin typeface="Arial"/>
                        <a:ea typeface="Arial"/>
                        <a:cs typeface="Arial"/>
                        <a:sym typeface="Arial"/>
                      </a:endParaRPr>
                    </a:p>
                  </a:txBody>
                  <a:tcPr marL="0" marR="0" marT="83175" marB="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381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8F0FA"/>
                    </a:solidFill>
                  </a:tcPr>
                </a:tc>
                <a:extLst>
                  <a:ext uri="{0D108BD9-81ED-4DB2-BD59-A6C34878D82A}">
                    <a16:rowId xmlns:a16="http://schemas.microsoft.com/office/drawing/2014/main" val="10001"/>
                  </a:ext>
                </a:extLst>
              </a:tr>
              <a:tr h="542925">
                <a:tc>
                  <a:txBody>
                    <a:bodyPr/>
                    <a:lstStyle/>
                    <a:p>
                      <a:pPr marL="160020" marR="0" lvl="0" indent="0" algn="l" rtl="0">
                        <a:lnSpc>
                          <a:spcPct val="100000"/>
                        </a:lnSpc>
                        <a:spcBef>
                          <a:spcPts val="0"/>
                        </a:spcBef>
                        <a:spcAft>
                          <a:spcPts val="0"/>
                        </a:spcAft>
                        <a:buNone/>
                      </a:pPr>
                      <a:r>
                        <a:rPr lang="en-US" sz="1800" u="none" strike="noStrike" cap="none">
                          <a:latin typeface="Arial"/>
                          <a:ea typeface="Arial"/>
                          <a:cs typeface="Arial"/>
                          <a:sym typeface="Arial"/>
                        </a:rPr>
                        <a:t>Resort expenses</a:t>
                      </a:r>
                      <a:endParaRPr sz="1800" u="none" strike="noStrike" cap="none">
                        <a:latin typeface="Arial"/>
                        <a:ea typeface="Arial"/>
                        <a:cs typeface="Arial"/>
                        <a:sym typeface="Arial"/>
                      </a:endParaRPr>
                    </a:p>
                  </a:txBody>
                  <a:tcPr marL="0" marR="0" marT="91450" marB="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8F0FA"/>
                    </a:solidFill>
                  </a:tcPr>
                </a:tc>
                <a:tc>
                  <a:txBody>
                    <a:bodyPr/>
                    <a:lstStyle/>
                    <a:p>
                      <a:pPr marL="0" marR="82550" lvl="0" indent="0" algn="r" rtl="0">
                        <a:lnSpc>
                          <a:spcPct val="100000"/>
                        </a:lnSpc>
                        <a:spcBef>
                          <a:spcPts val="0"/>
                        </a:spcBef>
                        <a:spcAft>
                          <a:spcPts val="0"/>
                        </a:spcAft>
                        <a:buNone/>
                      </a:pPr>
                      <a:r>
                        <a:rPr lang="en-US" sz="1800" u="none" strike="noStrike" cap="none">
                          <a:latin typeface="Arial"/>
                          <a:ea typeface="Arial"/>
                          <a:cs typeface="Arial"/>
                          <a:sym typeface="Arial"/>
                        </a:rPr>
                        <a:t>$11,848,000</a:t>
                      </a:r>
                      <a:endParaRPr sz="1800" u="none" strike="noStrike" cap="none">
                        <a:latin typeface="Arial"/>
                        <a:ea typeface="Arial"/>
                        <a:cs typeface="Arial"/>
                        <a:sym typeface="Arial"/>
                      </a:endParaRPr>
                    </a:p>
                  </a:txBody>
                  <a:tcPr marL="0" marR="0" marT="81925" marB="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8F0FA"/>
                    </a:solidFill>
                  </a:tcPr>
                </a:tc>
                <a:tc>
                  <a:txBody>
                    <a:bodyPr/>
                    <a:lstStyle/>
                    <a:p>
                      <a:pPr marL="0" marR="81280" lvl="0" indent="0" algn="r" rtl="0">
                        <a:lnSpc>
                          <a:spcPct val="100000"/>
                        </a:lnSpc>
                        <a:spcBef>
                          <a:spcPts val="0"/>
                        </a:spcBef>
                        <a:spcAft>
                          <a:spcPts val="0"/>
                        </a:spcAft>
                        <a:buNone/>
                      </a:pPr>
                      <a:r>
                        <a:rPr lang="en-US" sz="1800" u="none" strike="noStrike" cap="none">
                          <a:latin typeface="Arial"/>
                          <a:ea typeface="Arial"/>
                          <a:cs typeface="Arial"/>
                          <a:sym typeface="Arial"/>
                        </a:rPr>
                        <a:t>$11,648,000</a:t>
                      </a:r>
                      <a:endParaRPr sz="1800" u="none" strike="noStrike" cap="none">
                        <a:latin typeface="Arial"/>
                        <a:ea typeface="Arial"/>
                        <a:cs typeface="Arial"/>
                        <a:sym typeface="Arial"/>
                      </a:endParaRPr>
                    </a:p>
                  </a:txBody>
                  <a:tcPr marL="0" marR="0" marT="81925" marB="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8F0FA"/>
                    </a:solidFill>
                  </a:tcPr>
                </a:tc>
                <a:tc>
                  <a:txBody>
                    <a:bodyPr/>
                    <a:lstStyle/>
                    <a:p>
                      <a:pPr marL="0" marR="81280" lvl="0" indent="0" algn="r" rtl="0">
                        <a:lnSpc>
                          <a:spcPct val="100000"/>
                        </a:lnSpc>
                        <a:spcBef>
                          <a:spcPts val="0"/>
                        </a:spcBef>
                        <a:spcAft>
                          <a:spcPts val="0"/>
                        </a:spcAft>
                        <a:buNone/>
                      </a:pPr>
                      <a:r>
                        <a:rPr lang="en-US" sz="1800" u="none" strike="noStrike" cap="none">
                          <a:latin typeface="Arial"/>
                          <a:ea typeface="Arial"/>
                          <a:cs typeface="Arial"/>
                          <a:sym typeface="Arial"/>
                        </a:rPr>
                        <a:t>$11,648,000</a:t>
                      </a:r>
                      <a:endParaRPr sz="1800" u="none" strike="noStrike" cap="none">
                        <a:latin typeface="Arial"/>
                        <a:ea typeface="Arial"/>
                        <a:cs typeface="Arial"/>
                        <a:sym typeface="Arial"/>
                      </a:endParaRPr>
                    </a:p>
                  </a:txBody>
                  <a:tcPr marL="0" marR="0" marT="81925" marB="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8F0FA"/>
                    </a:solidFill>
                  </a:tcPr>
                </a:tc>
                <a:extLst>
                  <a:ext uri="{0D108BD9-81ED-4DB2-BD59-A6C34878D82A}">
                    <a16:rowId xmlns:a16="http://schemas.microsoft.com/office/drawing/2014/main" val="10002"/>
                  </a:ext>
                </a:extLst>
              </a:tr>
              <a:tr h="542925">
                <a:tc>
                  <a:txBody>
                    <a:bodyPr/>
                    <a:lstStyle/>
                    <a:p>
                      <a:pPr marL="160020" marR="0" lvl="0" indent="0" algn="l" rtl="0">
                        <a:lnSpc>
                          <a:spcPct val="100000"/>
                        </a:lnSpc>
                        <a:spcBef>
                          <a:spcPts val="0"/>
                        </a:spcBef>
                        <a:spcAft>
                          <a:spcPts val="0"/>
                        </a:spcAft>
                        <a:buNone/>
                      </a:pPr>
                      <a:r>
                        <a:rPr lang="en-US" sz="1800" u="none" strike="noStrike" cap="none">
                          <a:latin typeface="Arial"/>
                          <a:ea typeface="Arial"/>
                          <a:cs typeface="Arial"/>
                          <a:sym typeface="Arial"/>
                        </a:rPr>
                        <a:t>Total resort profits</a:t>
                      </a:r>
                      <a:endParaRPr sz="1800" u="none" strike="noStrike" cap="none">
                        <a:latin typeface="Arial"/>
                        <a:ea typeface="Arial"/>
                        <a:cs typeface="Arial"/>
                        <a:sym typeface="Arial"/>
                      </a:endParaRPr>
                    </a:p>
                  </a:txBody>
                  <a:tcPr marL="0" marR="0" marT="91450" marB="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8F0FA"/>
                    </a:solidFill>
                  </a:tcPr>
                </a:tc>
                <a:tc>
                  <a:txBody>
                    <a:bodyPr/>
                    <a:lstStyle/>
                    <a:p>
                      <a:pPr marL="0" marR="81280" lvl="0" indent="0" algn="r" rtl="0">
                        <a:lnSpc>
                          <a:spcPct val="100000"/>
                        </a:lnSpc>
                        <a:spcBef>
                          <a:spcPts val="0"/>
                        </a:spcBef>
                        <a:spcAft>
                          <a:spcPts val="0"/>
                        </a:spcAft>
                        <a:buNone/>
                      </a:pPr>
                      <a:r>
                        <a:rPr lang="en-US" sz="1800" u="none" strike="noStrike" cap="none">
                          <a:latin typeface="Arial"/>
                          <a:ea typeface="Arial"/>
                          <a:cs typeface="Arial"/>
                          <a:sym typeface="Arial"/>
                        </a:rPr>
                        <a:t>$7,299,562</a:t>
                      </a:r>
                      <a:endParaRPr sz="1800" u="none" strike="noStrike" cap="none">
                        <a:latin typeface="Arial"/>
                        <a:ea typeface="Arial"/>
                        <a:cs typeface="Arial"/>
                        <a:sym typeface="Arial"/>
                      </a:endParaRPr>
                    </a:p>
                  </a:txBody>
                  <a:tcPr marL="0" marR="0" marT="81925" marB="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8F0FA"/>
                    </a:solidFill>
                  </a:tcPr>
                </a:tc>
                <a:tc>
                  <a:txBody>
                    <a:bodyPr/>
                    <a:lstStyle/>
                    <a:p>
                      <a:pPr marL="0" marR="80645" lvl="0" indent="0" algn="r" rtl="0">
                        <a:lnSpc>
                          <a:spcPct val="100000"/>
                        </a:lnSpc>
                        <a:spcBef>
                          <a:spcPts val="0"/>
                        </a:spcBef>
                        <a:spcAft>
                          <a:spcPts val="0"/>
                        </a:spcAft>
                        <a:buNone/>
                      </a:pPr>
                      <a:r>
                        <a:rPr lang="en-US" sz="1800" u="none" strike="noStrike" cap="none">
                          <a:latin typeface="Arial"/>
                          <a:ea typeface="Arial"/>
                          <a:cs typeface="Arial"/>
                          <a:sym typeface="Arial"/>
                        </a:rPr>
                        <a:t>$10,504,630</a:t>
                      </a:r>
                      <a:endParaRPr sz="1800" u="none" strike="noStrike" cap="none">
                        <a:latin typeface="Arial"/>
                        <a:ea typeface="Arial"/>
                        <a:cs typeface="Arial"/>
                        <a:sym typeface="Arial"/>
                      </a:endParaRPr>
                    </a:p>
                  </a:txBody>
                  <a:tcPr marL="0" marR="0" marT="81925" marB="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8F0FA"/>
                    </a:solidFill>
                  </a:tcPr>
                </a:tc>
                <a:tc>
                  <a:txBody>
                    <a:bodyPr/>
                    <a:lstStyle/>
                    <a:p>
                      <a:pPr marL="0" marR="81280" lvl="0" indent="0" algn="r" rtl="0">
                        <a:lnSpc>
                          <a:spcPct val="100000"/>
                        </a:lnSpc>
                        <a:spcBef>
                          <a:spcPts val="0"/>
                        </a:spcBef>
                        <a:spcAft>
                          <a:spcPts val="0"/>
                        </a:spcAft>
                        <a:buNone/>
                      </a:pPr>
                      <a:r>
                        <a:rPr lang="en-US" sz="1800" u="none" strike="noStrike" cap="none">
                          <a:latin typeface="Arial"/>
                          <a:ea typeface="Arial"/>
                          <a:cs typeface="Arial"/>
                          <a:sym typeface="Arial"/>
                        </a:rPr>
                        <a:t>$13,374,034</a:t>
                      </a:r>
                      <a:endParaRPr sz="1800" u="none" strike="noStrike" cap="none">
                        <a:latin typeface="Arial"/>
                        <a:ea typeface="Arial"/>
                        <a:cs typeface="Arial"/>
                        <a:sym typeface="Arial"/>
                      </a:endParaRPr>
                    </a:p>
                  </a:txBody>
                  <a:tcPr marL="0" marR="0" marT="81925" marB="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8F0FA"/>
                    </a:solidFill>
                  </a:tcPr>
                </a:tc>
                <a:extLst>
                  <a:ext uri="{0D108BD9-81ED-4DB2-BD59-A6C34878D82A}">
                    <a16:rowId xmlns:a16="http://schemas.microsoft.com/office/drawing/2014/main" val="10003"/>
                  </a:ext>
                </a:extLst>
              </a:tr>
              <a:tr h="546100">
                <a:tc>
                  <a:txBody>
                    <a:bodyPr/>
                    <a:lstStyle/>
                    <a:p>
                      <a:pPr marL="160020" marR="0" lvl="0" indent="0" algn="l" rtl="0">
                        <a:lnSpc>
                          <a:spcPct val="100000"/>
                        </a:lnSpc>
                        <a:spcBef>
                          <a:spcPts val="0"/>
                        </a:spcBef>
                        <a:spcAft>
                          <a:spcPts val="0"/>
                        </a:spcAft>
                        <a:buNone/>
                      </a:pPr>
                      <a:r>
                        <a:rPr lang="en-US" sz="1800" u="none" strike="noStrike" cap="none">
                          <a:latin typeface="Arial"/>
                          <a:ea typeface="Arial"/>
                          <a:cs typeface="Arial"/>
                          <a:sym typeface="Arial"/>
                        </a:rPr>
                        <a:t>Other net profits</a:t>
                      </a:r>
                      <a:endParaRPr sz="1800" u="none" strike="noStrike" cap="none">
                        <a:latin typeface="Arial"/>
                        <a:ea typeface="Arial"/>
                        <a:cs typeface="Arial"/>
                        <a:sym typeface="Arial"/>
                      </a:endParaRPr>
                    </a:p>
                  </a:txBody>
                  <a:tcPr marL="0" marR="0" marT="93350" marB="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8F0FA"/>
                    </a:solidFill>
                  </a:tcPr>
                </a:tc>
                <a:tc>
                  <a:txBody>
                    <a:bodyPr/>
                    <a:lstStyle/>
                    <a:p>
                      <a:pPr marL="0" marR="81280" lvl="0" indent="0" algn="r" rtl="0">
                        <a:lnSpc>
                          <a:spcPct val="100000"/>
                        </a:lnSpc>
                        <a:spcBef>
                          <a:spcPts val="0"/>
                        </a:spcBef>
                        <a:spcAft>
                          <a:spcPts val="0"/>
                        </a:spcAft>
                        <a:buNone/>
                      </a:pPr>
                      <a:r>
                        <a:rPr lang="en-US" sz="1800" u="none" strike="noStrike" cap="none">
                          <a:latin typeface="Arial"/>
                          <a:ea typeface="Arial"/>
                          <a:cs typeface="Arial"/>
                          <a:sym typeface="Arial"/>
                        </a:rPr>
                        <a:t>$49,801,246</a:t>
                      </a:r>
                      <a:endParaRPr sz="1800" u="none" strike="noStrike" cap="none">
                        <a:latin typeface="Arial"/>
                        <a:ea typeface="Arial"/>
                        <a:cs typeface="Arial"/>
                        <a:sym typeface="Arial"/>
                      </a:endParaRPr>
                    </a:p>
                  </a:txBody>
                  <a:tcPr marL="0" marR="0" marT="86350" marB="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8F0FA"/>
                    </a:solidFill>
                  </a:tcPr>
                </a:tc>
                <a:tc>
                  <a:txBody>
                    <a:bodyPr/>
                    <a:lstStyle/>
                    <a:p>
                      <a:pPr marL="0" marR="81280" lvl="0" indent="0" algn="r" rtl="0">
                        <a:lnSpc>
                          <a:spcPct val="100000"/>
                        </a:lnSpc>
                        <a:spcBef>
                          <a:spcPts val="0"/>
                        </a:spcBef>
                        <a:spcAft>
                          <a:spcPts val="0"/>
                        </a:spcAft>
                        <a:buNone/>
                      </a:pPr>
                      <a:r>
                        <a:rPr lang="en-US" sz="1800" u="none" strike="noStrike" cap="none">
                          <a:latin typeface="Arial"/>
                          <a:ea typeface="Arial"/>
                          <a:cs typeface="Arial"/>
                          <a:sym typeface="Arial"/>
                        </a:rPr>
                        <a:t>$54,971,438</a:t>
                      </a:r>
                      <a:endParaRPr sz="1800" u="none" strike="noStrike" cap="none">
                        <a:latin typeface="Arial"/>
                        <a:ea typeface="Arial"/>
                        <a:cs typeface="Arial"/>
                        <a:sym typeface="Arial"/>
                      </a:endParaRPr>
                    </a:p>
                  </a:txBody>
                  <a:tcPr marL="0" marR="0" marT="83825" marB="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8F0FA"/>
                    </a:solidFill>
                  </a:tcPr>
                </a:tc>
                <a:tc>
                  <a:txBody>
                    <a:bodyPr/>
                    <a:lstStyle/>
                    <a:p>
                      <a:pPr marL="0" marR="81280" lvl="0" indent="0" algn="r" rtl="0">
                        <a:lnSpc>
                          <a:spcPct val="100000"/>
                        </a:lnSpc>
                        <a:spcBef>
                          <a:spcPts val="0"/>
                        </a:spcBef>
                        <a:spcAft>
                          <a:spcPts val="0"/>
                        </a:spcAft>
                        <a:buNone/>
                      </a:pPr>
                      <a:r>
                        <a:rPr lang="en-US" sz="1800" u="none" strike="noStrike" cap="none">
                          <a:latin typeface="Arial"/>
                          <a:ea typeface="Arial"/>
                          <a:cs typeface="Arial"/>
                          <a:sym typeface="Arial"/>
                        </a:rPr>
                        <a:t>$60,141,654</a:t>
                      </a:r>
                      <a:endParaRPr sz="1800" u="none" strike="noStrike" cap="none">
                        <a:latin typeface="Arial"/>
                        <a:ea typeface="Arial"/>
                        <a:cs typeface="Arial"/>
                        <a:sym typeface="Arial"/>
                      </a:endParaRPr>
                    </a:p>
                  </a:txBody>
                  <a:tcPr marL="0" marR="0" marT="83825" marB="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8F0FA"/>
                    </a:solidFill>
                  </a:tcPr>
                </a:tc>
                <a:extLst>
                  <a:ext uri="{0D108BD9-81ED-4DB2-BD59-A6C34878D82A}">
                    <a16:rowId xmlns:a16="http://schemas.microsoft.com/office/drawing/2014/main" val="10004"/>
                  </a:ext>
                </a:extLst>
              </a:tr>
              <a:tr h="542925">
                <a:tc>
                  <a:txBody>
                    <a:bodyPr/>
                    <a:lstStyle/>
                    <a:p>
                      <a:pPr marL="160020" marR="0" lvl="0" indent="0" algn="l" rtl="0">
                        <a:lnSpc>
                          <a:spcPct val="100000"/>
                        </a:lnSpc>
                        <a:spcBef>
                          <a:spcPts val="0"/>
                        </a:spcBef>
                        <a:spcAft>
                          <a:spcPts val="0"/>
                        </a:spcAft>
                        <a:buNone/>
                      </a:pPr>
                      <a:r>
                        <a:rPr lang="en-US" sz="1800" u="none" strike="noStrike" cap="none">
                          <a:latin typeface="Arial"/>
                          <a:ea typeface="Arial"/>
                          <a:cs typeface="Arial"/>
                          <a:sym typeface="Arial"/>
                        </a:rPr>
                        <a:t>Other expenses</a:t>
                      </a:r>
                      <a:endParaRPr sz="1800" u="none" strike="noStrike" cap="none">
                        <a:latin typeface="Arial"/>
                        <a:ea typeface="Arial"/>
                        <a:cs typeface="Arial"/>
                        <a:sym typeface="Arial"/>
                      </a:endParaRPr>
                    </a:p>
                  </a:txBody>
                  <a:tcPr marL="0" marR="0" marT="91450" marB="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8F0FA"/>
                    </a:solidFill>
                  </a:tcPr>
                </a:tc>
                <a:tc>
                  <a:txBody>
                    <a:bodyPr/>
                    <a:lstStyle/>
                    <a:p>
                      <a:pPr marL="0" marR="81280" lvl="0" indent="0" algn="r" rtl="0">
                        <a:lnSpc>
                          <a:spcPct val="100000"/>
                        </a:lnSpc>
                        <a:spcBef>
                          <a:spcPts val="0"/>
                        </a:spcBef>
                        <a:spcAft>
                          <a:spcPts val="0"/>
                        </a:spcAft>
                        <a:buNone/>
                      </a:pPr>
                      <a:r>
                        <a:rPr lang="en-US" sz="1800" u="none" strike="noStrike" cap="none">
                          <a:latin typeface="Arial"/>
                          <a:ea typeface="Arial"/>
                          <a:cs typeface="Arial"/>
                          <a:sym typeface="Arial"/>
                        </a:rPr>
                        <a:t>$19,920,498.4</a:t>
                      </a:r>
                      <a:endParaRPr sz="1800" u="none" strike="noStrike" cap="none">
                        <a:latin typeface="Arial"/>
                        <a:ea typeface="Arial"/>
                        <a:cs typeface="Arial"/>
                        <a:sym typeface="Arial"/>
                      </a:endParaRPr>
                    </a:p>
                  </a:txBody>
                  <a:tcPr marL="0" marR="0" marT="81925" marB="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8F0FA"/>
                    </a:solidFill>
                  </a:tcPr>
                </a:tc>
                <a:tc>
                  <a:txBody>
                    <a:bodyPr/>
                    <a:lstStyle/>
                    <a:p>
                      <a:pPr marL="0" marR="80645" lvl="0" indent="0" algn="r" rtl="0">
                        <a:lnSpc>
                          <a:spcPct val="100000"/>
                        </a:lnSpc>
                        <a:spcBef>
                          <a:spcPts val="0"/>
                        </a:spcBef>
                        <a:spcAft>
                          <a:spcPts val="0"/>
                        </a:spcAft>
                        <a:buNone/>
                      </a:pPr>
                      <a:r>
                        <a:rPr lang="en-US" sz="1800" u="none" strike="noStrike" cap="none">
                          <a:latin typeface="Arial"/>
                          <a:ea typeface="Arial"/>
                          <a:cs typeface="Arial"/>
                          <a:sym typeface="Arial"/>
                        </a:rPr>
                        <a:t>$21,988,575.2</a:t>
                      </a:r>
                      <a:endParaRPr sz="1800" u="none" strike="noStrike" cap="none">
                        <a:latin typeface="Arial"/>
                        <a:ea typeface="Arial"/>
                        <a:cs typeface="Arial"/>
                        <a:sym typeface="Arial"/>
                      </a:endParaRPr>
                    </a:p>
                  </a:txBody>
                  <a:tcPr marL="0" marR="0" marT="81925" marB="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8F0FA"/>
                    </a:solidFill>
                  </a:tcPr>
                </a:tc>
                <a:tc>
                  <a:txBody>
                    <a:bodyPr/>
                    <a:lstStyle/>
                    <a:p>
                      <a:pPr marL="0" marR="81280" lvl="0" indent="0" algn="r" rtl="0">
                        <a:lnSpc>
                          <a:spcPct val="100000"/>
                        </a:lnSpc>
                        <a:spcBef>
                          <a:spcPts val="0"/>
                        </a:spcBef>
                        <a:spcAft>
                          <a:spcPts val="0"/>
                        </a:spcAft>
                        <a:buNone/>
                      </a:pPr>
                      <a:r>
                        <a:rPr lang="en-US" sz="1800" u="none" strike="noStrike" cap="none">
                          <a:latin typeface="Arial"/>
                          <a:ea typeface="Arial"/>
                          <a:cs typeface="Arial"/>
                          <a:sym typeface="Arial"/>
                        </a:rPr>
                        <a:t>$24.056,661.6</a:t>
                      </a:r>
                      <a:endParaRPr sz="1800" u="none" strike="noStrike" cap="none">
                        <a:latin typeface="Arial"/>
                        <a:ea typeface="Arial"/>
                        <a:cs typeface="Arial"/>
                        <a:sym typeface="Arial"/>
                      </a:endParaRPr>
                    </a:p>
                  </a:txBody>
                  <a:tcPr marL="0" marR="0" marT="81925" marB="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8F0FA"/>
                    </a:solidFill>
                  </a:tcPr>
                </a:tc>
                <a:extLst>
                  <a:ext uri="{0D108BD9-81ED-4DB2-BD59-A6C34878D82A}">
                    <a16:rowId xmlns:a16="http://schemas.microsoft.com/office/drawing/2014/main" val="10005"/>
                  </a:ext>
                </a:extLst>
              </a:tr>
              <a:tr h="542925">
                <a:tc>
                  <a:txBody>
                    <a:bodyPr/>
                    <a:lstStyle/>
                    <a:p>
                      <a:pPr marL="160020" marR="0" lvl="0" indent="0" algn="l" rtl="0">
                        <a:lnSpc>
                          <a:spcPct val="100000"/>
                        </a:lnSpc>
                        <a:spcBef>
                          <a:spcPts val="0"/>
                        </a:spcBef>
                        <a:spcAft>
                          <a:spcPts val="0"/>
                        </a:spcAft>
                        <a:buNone/>
                      </a:pPr>
                      <a:r>
                        <a:rPr lang="en-US" sz="1800" u="none" strike="noStrike" cap="none">
                          <a:latin typeface="Arial"/>
                          <a:ea typeface="Arial"/>
                          <a:cs typeface="Arial"/>
                          <a:sym typeface="Arial"/>
                        </a:rPr>
                        <a:t>Total other profits</a:t>
                      </a:r>
                      <a:endParaRPr sz="1800" u="none" strike="noStrike" cap="none">
                        <a:latin typeface="Arial"/>
                        <a:ea typeface="Arial"/>
                        <a:cs typeface="Arial"/>
                        <a:sym typeface="Arial"/>
                      </a:endParaRPr>
                    </a:p>
                  </a:txBody>
                  <a:tcPr marL="0" marR="0" marT="92075" marB="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38100" cap="flat" cmpd="sng">
                      <a:solidFill>
                        <a:srgbClr val="FFFFFF"/>
                      </a:solidFill>
                      <a:prstDash val="solid"/>
                      <a:round/>
                      <a:headEnd type="none" w="sm" len="sm"/>
                      <a:tailEnd type="none" w="sm" len="sm"/>
                    </a:lnB>
                    <a:solidFill>
                      <a:srgbClr val="E8F0FA"/>
                    </a:solidFill>
                  </a:tcPr>
                </a:tc>
                <a:tc>
                  <a:txBody>
                    <a:bodyPr/>
                    <a:lstStyle/>
                    <a:p>
                      <a:pPr marL="0" marR="81280" lvl="0" indent="0" algn="r" rtl="0">
                        <a:lnSpc>
                          <a:spcPct val="100000"/>
                        </a:lnSpc>
                        <a:spcBef>
                          <a:spcPts val="0"/>
                        </a:spcBef>
                        <a:spcAft>
                          <a:spcPts val="0"/>
                        </a:spcAft>
                        <a:buNone/>
                      </a:pPr>
                      <a:r>
                        <a:rPr lang="en-US" sz="1800" u="none" strike="noStrike" cap="none">
                          <a:latin typeface="Arial"/>
                          <a:ea typeface="Arial"/>
                          <a:cs typeface="Arial"/>
                          <a:sym typeface="Arial"/>
                        </a:rPr>
                        <a:t>$29,880,747.6</a:t>
                      </a:r>
                      <a:endParaRPr sz="1800" u="none" strike="noStrike" cap="none">
                        <a:latin typeface="Arial"/>
                        <a:ea typeface="Arial"/>
                        <a:cs typeface="Arial"/>
                        <a:sym typeface="Arial"/>
                      </a:endParaRPr>
                    </a:p>
                  </a:txBody>
                  <a:tcPr marL="0" marR="0" marT="82550" marB="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38100" cap="flat" cmpd="sng">
                      <a:solidFill>
                        <a:srgbClr val="FFFFFF"/>
                      </a:solidFill>
                      <a:prstDash val="solid"/>
                      <a:round/>
                      <a:headEnd type="none" w="sm" len="sm"/>
                      <a:tailEnd type="none" w="sm" len="sm"/>
                    </a:lnB>
                    <a:solidFill>
                      <a:srgbClr val="E8F0FA"/>
                    </a:solidFill>
                  </a:tcPr>
                </a:tc>
                <a:tc>
                  <a:txBody>
                    <a:bodyPr/>
                    <a:lstStyle/>
                    <a:p>
                      <a:pPr marL="0" marR="80645" lvl="0" indent="0" algn="r" rtl="0">
                        <a:lnSpc>
                          <a:spcPct val="100000"/>
                        </a:lnSpc>
                        <a:spcBef>
                          <a:spcPts val="0"/>
                        </a:spcBef>
                        <a:spcAft>
                          <a:spcPts val="0"/>
                        </a:spcAft>
                        <a:buNone/>
                      </a:pPr>
                      <a:r>
                        <a:rPr lang="en-US" sz="1800" u="none" strike="noStrike" cap="none">
                          <a:latin typeface="Arial"/>
                          <a:ea typeface="Arial"/>
                          <a:cs typeface="Arial"/>
                          <a:sym typeface="Arial"/>
                        </a:rPr>
                        <a:t>$32,982,862.8</a:t>
                      </a:r>
                      <a:endParaRPr sz="1800" u="none" strike="noStrike" cap="none">
                        <a:latin typeface="Arial"/>
                        <a:ea typeface="Arial"/>
                        <a:cs typeface="Arial"/>
                        <a:sym typeface="Arial"/>
                      </a:endParaRPr>
                    </a:p>
                  </a:txBody>
                  <a:tcPr marL="0" marR="0" marT="82550" marB="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38100" cap="flat" cmpd="sng">
                      <a:solidFill>
                        <a:srgbClr val="FFFFFF"/>
                      </a:solidFill>
                      <a:prstDash val="solid"/>
                      <a:round/>
                      <a:headEnd type="none" w="sm" len="sm"/>
                      <a:tailEnd type="none" w="sm" len="sm"/>
                    </a:lnB>
                    <a:solidFill>
                      <a:srgbClr val="E8F0FA"/>
                    </a:solidFill>
                  </a:tcPr>
                </a:tc>
                <a:tc>
                  <a:txBody>
                    <a:bodyPr/>
                    <a:lstStyle/>
                    <a:p>
                      <a:pPr marL="0" marR="81280" lvl="0" indent="0" algn="r" rtl="0">
                        <a:lnSpc>
                          <a:spcPct val="100000"/>
                        </a:lnSpc>
                        <a:spcBef>
                          <a:spcPts val="0"/>
                        </a:spcBef>
                        <a:spcAft>
                          <a:spcPts val="0"/>
                        </a:spcAft>
                        <a:buNone/>
                      </a:pPr>
                      <a:r>
                        <a:rPr lang="en-US" sz="1800" u="none" strike="noStrike" cap="none">
                          <a:latin typeface="Arial"/>
                          <a:ea typeface="Arial"/>
                          <a:cs typeface="Arial"/>
                          <a:sym typeface="Arial"/>
                        </a:rPr>
                        <a:t>$36,084,992.4</a:t>
                      </a:r>
                      <a:endParaRPr sz="1800" u="none" strike="noStrike" cap="none">
                        <a:latin typeface="Arial"/>
                        <a:ea typeface="Arial"/>
                        <a:cs typeface="Arial"/>
                        <a:sym typeface="Arial"/>
                      </a:endParaRPr>
                    </a:p>
                  </a:txBody>
                  <a:tcPr marL="0" marR="0" marT="82550" marB="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38100" cap="flat" cmpd="sng">
                      <a:solidFill>
                        <a:srgbClr val="FFFFFF"/>
                      </a:solidFill>
                      <a:prstDash val="solid"/>
                      <a:round/>
                      <a:headEnd type="none" w="sm" len="sm"/>
                      <a:tailEnd type="none" w="sm" len="sm"/>
                    </a:lnB>
                    <a:solidFill>
                      <a:srgbClr val="E8F0FA"/>
                    </a:solidFill>
                  </a:tcPr>
                </a:tc>
                <a:extLst>
                  <a:ext uri="{0D108BD9-81ED-4DB2-BD59-A6C34878D82A}">
                    <a16:rowId xmlns:a16="http://schemas.microsoft.com/office/drawing/2014/main" val="10006"/>
                  </a:ext>
                </a:extLst>
              </a:tr>
              <a:tr h="546100">
                <a:tc>
                  <a:txBody>
                    <a:bodyPr/>
                    <a:lstStyle/>
                    <a:p>
                      <a:pPr marL="160020" marR="0" lvl="0" indent="0" algn="l" rtl="0">
                        <a:lnSpc>
                          <a:spcPct val="100000"/>
                        </a:lnSpc>
                        <a:spcBef>
                          <a:spcPts val="0"/>
                        </a:spcBef>
                        <a:spcAft>
                          <a:spcPts val="0"/>
                        </a:spcAft>
                        <a:buNone/>
                      </a:pPr>
                      <a:r>
                        <a:rPr lang="en-US" sz="1800" b="1" u="none" strike="noStrike" cap="none">
                          <a:solidFill>
                            <a:srgbClr val="FFFFFF"/>
                          </a:solidFill>
                          <a:latin typeface="Arial"/>
                          <a:ea typeface="Arial"/>
                          <a:cs typeface="Arial"/>
                          <a:sym typeface="Arial"/>
                        </a:rPr>
                        <a:t>Total NOI</a:t>
                      </a:r>
                      <a:endParaRPr sz="1800" u="none" strike="noStrike" cap="none">
                        <a:latin typeface="Arial"/>
                        <a:ea typeface="Arial"/>
                        <a:cs typeface="Arial"/>
                        <a:sym typeface="Arial"/>
                      </a:endParaRPr>
                    </a:p>
                  </a:txBody>
                  <a:tcPr marL="0" marR="0" marT="93350" marB="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381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2FACEB"/>
                    </a:solidFill>
                  </a:tcPr>
                </a:tc>
                <a:tc>
                  <a:txBody>
                    <a:bodyPr/>
                    <a:lstStyle/>
                    <a:p>
                      <a:pPr marL="0" marR="81280" lvl="0" indent="0" algn="r" rtl="0">
                        <a:lnSpc>
                          <a:spcPct val="100000"/>
                        </a:lnSpc>
                        <a:spcBef>
                          <a:spcPts val="0"/>
                        </a:spcBef>
                        <a:spcAft>
                          <a:spcPts val="0"/>
                        </a:spcAft>
                        <a:buNone/>
                      </a:pPr>
                      <a:r>
                        <a:rPr lang="en-US" sz="1800" b="1" u="none" strike="noStrike" cap="none">
                          <a:solidFill>
                            <a:srgbClr val="FFFFFF"/>
                          </a:solidFill>
                          <a:latin typeface="Arial"/>
                          <a:ea typeface="Arial"/>
                          <a:cs typeface="Arial"/>
                          <a:sym typeface="Arial"/>
                        </a:rPr>
                        <a:t>$37,180,309.6</a:t>
                      </a:r>
                      <a:endParaRPr sz="1800" u="none" strike="noStrike" cap="none">
                        <a:latin typeface="Arial"/>
                        <a:ea typeface="Arial"/>
                        <a:cs typeface="Arial"/>
                        <a:sym typeface="Arial"/>
                      </a:endParaRPr>
                    </a:p>
                  </a:txBody>
                  <a:tcPr marL="0" marR="0" marT="86350" marB="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381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2FACEB"/>
                    </a:solidFill>
                  </a:tcPr>
                </a:tc>
                <a:tc>
                  <a:txBody>
                    <a:bodyPr/>
                    <a:lstStyle/>
                    <a:p>
                      <a:pPr marL="0" marR="80645" lvl="0" indent="0" algn="r" rtl="0">
                        <a:lnSpc>
                          <a:spcPct val="100000"/>
                        </a:lnSpc>
                        <a:spcBef>
                          <a:spcPts val="0"/>
                        </a:spcBef>
                        <a:spcAft>
                          <a:spcPts val="0"/>
                        </a:spcAft>
                        <a:buNone/>
                      </a:pPr>
                      <a:r>
                        <a:rPr lang="en-US" sz="1800" b="1" u="none" strike="noStrike" cap="none">
                          <a:solidFill>
                            <a:srgbClr val="FFFFFF"/>
                          </a:solidFill>
                          <a:latin typeface="Arial"/>
                          <a:ea typeface="Arial"/>
                          <a:cs typeface="Arial"/>
                          <a:sym typeface="Arial"/>
                        </a:rPr>
                        <a:t>$43,487,492.8</a:t>
                      </a:r>
                      <a:endParaRPr sz="1800" u="none" strike="noStrike" cap="none">
                        <a:latin typeface="Arial"/>
                        <a:ea typeface="Arial"/>
                        <a:cs typeface="Arial"/>
                        <a:sym typeface="Arial"/>
                      </a:endParaRPr>
                    </a:p>
                  </a:txBody>
                  <a:tcPr marL="0" marR="0" marT="86350" marB="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381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2FACEB"/>
                    </a:solidFill>
                  </a:tcPr>
                </a:tc>
                <a:tc>
                  <a:txBody>
                    <a:bodyPr/>
                    <a:lstStyle/>
                    <a:p>
                      <a:pPr marL="0" marR="80645" lvl="0" indent="0" algn="r" rtl="0">
                        <a:lnSpc>
                          <a:spcPct val="100000"/>
                        </a:lnSpc>
                        <a:spcBef>
                          <a:spcPts val="0"/>
                        </a:spcBef>
                        <a:spcAft>
                          <a:spcPts val="0"/>
                        </a:spcAft>
                        <a:buNone/>
                      </a:pPr>
                      <a:r>
                        <a:rPr lang="en-US" sz="1800" b="1" u="none" strike="noStrike" cap="none">
                          <a:solidFill>
                            <a:srgbClr val="FFFFFF"/>
                          </a:solidFill>
                          <a:latin typeface="Arial"/>
                          <a:ea typeface="Arial"/>
                          <a:cs typeface="Arial"/>
                          <a:sym typeface="Arial"/>
                        </a:rPr>
                        <a:t>$49,459,026.4</a:t>
                      </a:r>
                      <a:endParaRPr sz="1800" u="none" strike="noStrike" cap="none">
                        <a:latin typeface="Arial"/>
                        <a:ea typeface="Arial"/>
                        <a:cs typeface="Arial"/>
                        <a:sym typeface="Arial"/>
                      </a:endParaRPr>
                    </a:p>
                  </a:txBody>
                  <a:tcPr marL="0" marR="0" marT="86350" marB="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381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2FACEB"/>
                    </a:solidFill>
                  </a:tcPr>
                </a:tc>
                <a:extLst>
                  <a:ext uri="{0D108BD9-81ED-4DB2-BD59-A6C34878D82A}">
                    <a16:rowId xmlns:a16="http://schemas.microsoft.com/office/drawing/2014/main" val="10007"/>
                  </a:ext>
                </a:extLst>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33"/>
        <p:cNvGrpSpPr/>
        <p:nvPr/>
      </p:nvGrpSpPr>
      <p:grpSpPr>
        <a:xfrm>
          <a:off x="0" y="0"/>
          <a:ext cx="0" cy="0"/>
          <a:chOff x="0" y="0"/>
          <a:chExt cx="0" cy="0"/>
        </a:xfrm>
      </p:grpSpPr>
      <p:sp>
        <p:nvSpPr>
          <p:cNvPr id="334" name="Google Shape;334;p24"/>
          <p:cNvSpPr txBox="1">
            <a:spLocks noGrp="1"/>
          </p:cNvSpPr>
          <p:nvPr>
            <p:ph type="title"/>
          </p:nvPr>
        </p:nvSpPr>
        <p:spPr>
          <a:xfrm>
            <a:off x="3193160" y="303021"/>
            <a:ext cx="6599555" cy="1122680"/>
          </a:xfrm>
          <a:prstGeom prst="rect">
            <a:avLst/>
          </a:prstGeom>
          <a:noFill/>
          <a:ln>
            <a:noFill/>
          </a:ln>
        </p:spPr>
        <p:txBody>
          <a:bodyPr spcFirstLastPara="1" wrap="square" lIns="0" tIns="12700" rIns="0" bIns="0" anchor="t" anchorCtr="0">
            <a:spAutoFit/>
          </a:bodyPr>
          <a:lstStyle/>
          <a:p>
            <a:pPr marL="697230" marR="5080" lvl="0" indent="-685165" algn="l" rtl="0">
              <a:lnSpc>
                <a:spcPct val="100000"/>
              </a:lnSpc>
              <a:spcBef>
                <a:spcPts val="0"/>
              </a:spcBef>
              <a:spcAft>
                <a:spcPts val="0"/>
              </a:spcAft>
              <a:buNone/>
            </a:pPr>
            <a:r>
              <a:rPr lang="en-US" sz="3600"/>
              <a:t>This Resort Income Will Come From Several Sources...</a:t>
            </a:r>
            <a:endParaRPr sz="3600"/>
          </a:p>
        </p:txBody>
      </p:sp>
      <p:sp>
        <p:nvSpPr>
          <p:cNvPr id="335" name="Google Shape;335;p24"/>
          <p:cNvSpPr txBox="1"/>
          <p:nvPr/>
        </p:nvSpPr>
        <p:spPr>
          <a:xfrm>
            <a:off x="1912620" y="1848611"/>
            <a:ext cx="2131060" cy="1278890"/>
          </a:xfrm>
          <a:prstGeom prst="rect">
            <a:avLst/>
          </a:prstGeom>
          <a:solidFill>
            <a:srgbClr val="2FACEB"/>
          </a:solidFill>
          <a:ln w="15225" cap="flat" cmpd="sng">
            <a:solidFill>
              <a:srgbClr val="FFFFFF"/>
            </a:solidFill>
            <a:prstDash val="solid"/>
            <a:round/>
            <a:headEnd type="none" w="sm" len="sm"/>
            <a:tailEnd type="none" w="sm" len="sm"/>
          </a:ln>
        </p:spPr>
        <p:txBody>
          <a:bodyPr spcFirstLastPara="1" wrap="square" lIns="0" tIns="222250" rIns="0" bIns="0" anchor="t" anchorCtr="0">
            <a:spAutoFit/>
          </a:bodyPr>
          <a:lstStyle/>
          <a:p>
            <a:pPr marL="168910" marR="160655" lvl="0" indent="1904" algn="ctr" rtl="0">
              <a:lnSpc>
                <a:spcPct val="86300"/>
              </a:lnSpc>
              <a:spcBef>
                <a:spcPts val="0"/>
              </a:spcBef>
              <a:spcAft>
                <a:spcPts val="0"/>
              </a:spcAft>
              <a:buNone/>
            </a:pPr>
            <a:r>
              <a:rPr lang="en-US" sz="2100">
                <a:solidFill>
                  <a:srgbClr val="FFFFFF"/>
                </a:solidFill>
                <a:latin typeface="Arial"/>
                <a:ea typeface="Arial"/>
                <a:cs typeface="Arial"/>
                <a:sym typeface="Arial"/>
              </a:rPr>
              <a:t>Futuristic 300 room resort- main peninsula</a:t>
            </a:r>
            <a:endParaRPr sz="2100">
              <a:latin typeface="Arial"/>
              <a:ea typeface="Arial"/>
              <a:cs typeface="Arial"/>
              <a:sym typeface="Arial"/>
            </a:endParaRPr>
          </a:p>
        </p:txBody>
      </p:sp>
      <p:sp>
        <p:nvSpPr>
          <p:cNvPr id="336" name="Google Shape;336;p24"/>
          <p:cNvSpPr txBox="1"/>
          <p:nvPr/>
        </p:nvSpPr>
        <p:spPr>
          <a:xfrm>
            <a:off x="4256532" y="1848611"/>
            <a:ext cx="2131060" cy="1278890"/>
          </a:xfrm>
          <a:prstGeom prst="rect">
            <a:avLst/>
          </a:prstGeom>
          <a:solidFill>
            <a:srgbClr val="2FACEB"/>
          </a:solidFill>
          <a:ln w="15225" cap="flat" cmpd="sng">
            <a:solidFill>
              <a:srgbClr val="FFFFFF"/>
            </a:solidFill>
            <a:prstDash val="solid"/>
            <a:round/>
            <a:headEnd type="none" w="sm" len="sm"/>
            <a:tailEnd type="none" w="sm" len="sm"/>
          </a:ln>
        </p:spPr>
        <p:txBody>
          <a:bodyPr spcFirstLastPara="1" wrap="square" lIns="0" tIns="147950" rIns="0" bIns="0" anchor="t" anchorCtr="0">
            <a:spAutoFit/>
          </a:bodyPr>
          <a:lstStyle/>
          <a:p>
            <a:pPr marL="0" lvl="0" indent="0" algn="l" rtl="0">
              <a:lnSpc>
                <a:spcPct val="100000"/>
              </a:lnSpc>
              <a:spcBef>
                <a:spcPts val="0"/>
              </a:spcBef>
              <a:spcAft>
                <a:spcPts val="0"/>
              </a:spcAft>
              <a:buNone/>
            </a:pPr>
            <a:endParaRPr sz="2100">
              <a:latin typeface="Times New Roman"/>
              <a:ea typeface="Times New Roman"/>
              <a:cs typeface="Times New Roman"/>
              <a:sym typeface="Times New Roman"/>
            </a:endParaRPr>
          </a:p>
          <a:p>
            <a:pPr marL="86360" lvl="0" indent="0" algn="l" rtl="0">
              <a:lnSpc>
                <a:spcPct val="100000"/>
              </a:lnSpc>
              <a:spcBef>
                <a:spcPts val="0"/>
              </a:spcBef>
              <a:spcAft>
                <a:spcPts val="0"/>
              </a:spcAft>
              <a:buNone/>
            </a:pPr>
            <a:r>
              <a:rPr lang="en-US" sz="2100">
                <a:solidFill>
                  <a:srgbClr val="FFFFFF"/>
                </a:solidFill>
                <a:latin typeface="Arial"/>
                <a:ea typeface="Arial"/>
                <a:cs typeface="Arial"/>
                <a:sym typeface="Arial"/>
              </a:rPr>
              <a:t>Beachfront villas</a:t>
            </a:r>
            <a:endParaRPr sz="2100">
              <a:latin typeface="Arial"/>
              <a:ea typeface="Arial"/>
              <a:cs typeface="Arial"/>
              <a:sym typeface="Arial"/>
            </a:endParaRPr>
          </a:p>
        </p:txBody>
      </p:sp>
      <p:sp>
        <p:nvSpPr>
          <p:cNvPr id="337" name="Google Shape;337;p24"/>
          <p:cNvSpPr txBox="1"/>
          <p:nvPr/>
        </p:nvSpPr>
        <p:spPr>
          <a:xfrm>
            <a:off x="6600443" y="1848611"/>
            <a:ext cx="2131060" cy="1278890"/>
          </a:xfrm>
          <a:prstGeom prst="rect">
            <a:avLst/>
          </a:prstGeom>
          <a:solidFill>
            <a:srgbClr val="2FACEB"/>
          </a:solidFill>
          <a:ln w="15225" cap="flat" cmpd="sng">
            <a:solidFill>
              <a:srgbClr val="FFFFFF"/>
            </a:solidFill>
            <a:prstDash val="solid"/>
            <a:round/>
            <a:headEnd type="none" w="sm" len="sm"/>
            <a:tailEnd type="none" w="sm" len="sm"/>
          </a:ln>
        </p:spPr>
        <p:txBody>
          <a:bodyPr spcFirstLastPara="1" wrap="square" lIns="0" tIns="147950" rIns="0" bIns="0" anchor="t" anchorCtr="0">
            <a:spAutoFit/>
          </a:bodyPr>
          <a:lstStyle/>
          <a:p>
            <a:pPr marL="0" lvl="0" indent="0" algn="l" rtl="0">
              <a:lnSpc>
                <a:spcPct val="100000"/>
              </a:lnSpc>
              <a:spcBef>
                <a:spcPts val="0"/>
              </a:spcBef>
              <a:spcAft>
                <a:spcPts val="0"/>
              </a:spcAft>
              <a:buNone/>
            </a:pPr>
            <a:endParaRPr sz="2100">
              <a:latin typeface="Times New Roman"/>
              <a:ea typeface="Times New Roman"/>
              <a:cs typeface="Times New Roman"/>
              <a:sym typeface="Times New Roman"/>
            </a:endParaRPr>
          </a:p>
          <a:p>
            <a:pPr marL="101600" lvl="0" indent="0" algn="l" rtl="0">
              <a:lnSpc>
                <a:spcPct val="100000"/>
              </a:lnSpc>
              <a:spcBef>
                <a:spcPts val="0"/>
              </a:spcBef>
              <a:spcAft>
                <a:spcPts val="0"/>
              </a:spcAft>
              <a:buNone/>
            </a:pPr>
            <a:r>
              <a:rPr lang="en-US" sz="2100">
                <a:solidFill>
                  <a:srgbClr val="FFFFFF"/>
                </a:solidFill>
                <a:latin typeface="Arial"/>
                <a:ea typeface="Arial"/>
                <a:cs typeface="Arial"/>
                <a:sym typeface="Arial"/>
              </a:rPr>
              <a:t>Polynesian Huts</a:t>
            </a:r>
            <a:endParaRPr sz="2100">
              <a:latin typeface="Arial"/>
              <a:ea typeface="Arial"/>
              <a:cs typeface="Arial"/>
              <a:sym typeface="Arial"/>
            </a:endParaRPr>
          </a:p>
        </p:txBody>
      </p:sp>
      <p:sp>
        <p:nvSpPr>
          <p:cNvPr id="338" name="Google Shape;338;p24"/>
          <p:cNvSpPr txBox="1"/>
          <p:nvPr/>
        </p:nvSpPr>
        <p:spPr>
          <a:xfrm>
            <a:off x="8944356" y="1848611"/>
            <a:ext cx="2129155" cy="1278890"/>
          </a:xfrm>
          <a:prstGeom prst="rect">
            <a:avLst/>
          </a:prstGeom>
          <a:solidFill>
            <a:srgbClr val="2FACEB"/>
          </a:solidFill>
          <a:ln w="15225" cap="flat" cmpd="sng">
            <a:solidFill>
              <a:srgbClr val="FFFFFF"/>
            </a:solidFill>
            <a:prstDash val="solid"/>
            <a:round/>
            <a:headEnd type="none" w="sm" len="sm"/>
            <a:tailEnd type="none" w="sm" len="sm"/>
          </a:ln>
        </p:spPr>
        <p:txBody>
          <a:bodyPr spcFirstLastPara="1" wrap="square" lIns="0" tIns="222250" rIns="0" bIns="0" anchor="t" anchorCtr="0">
            <a:spAutoFit/>
          </a:bodyPr>
          <a:lstStyle/>
          <a:p>
            <a:pPr marL="139700" marR="129539" lvl="0" indent="-1270" algn="ctr" rtl="0">
              <a:lnSpc>
                <a:spcPct val="86300"/>
              </a:lnSpc>
              <a:spcBef>
                <a:spcPts val="0"/>
              </a:spcBef>
              <a:spcAft>
                <a:spcPts val="0"/>
              </a:spcAft>
              <a:buNone/>
            </a:pPr>
            <a:r>
              <a:rPr lang="en-US" sz="2100">
                <a:solidFill>
                  <a:srgbClr val="FFFFFF"/>
                </a:solidFill>
                <a:latin typeface="Arial"/>
                <a:ea typeface="Arial"/>
                <a:cs typeface="Arial"/>
                <a:sym typeface="Arial"/>
              </a:rPr>
              <a:t>Several restaurants and bars</a:t>
            </a:r>
            <a:endParaRPr sz="2100">
              <a:latin typeface="Arial"/>
              <a:ea typeface="Arial"/>
              <a:cs typeface="Arial"/>
              <a:sym typeface="Arial"/>
            </a:endParaRPr>
          </a:p>
        </p:txBody>
      </p:sp>
      <p:sp>
        <p:nvSpPr>
          <p:cNvPr id="339" name="Google Shape;339;p24"/>
          <p:cNvSpPr txBox="1"/>
          <p:nvPr/>
        </p:nvSpPr>
        <p:spPr>
          <a:xfrm>
            <a:off x="1912620" y="3340608"/>
            <a:ext cx="2131060" cy="1277620"/>
          </a:xfrm>
          <a:prstGeom prst="rect">
            <a:avLst/>
          </a:prstGeom>
          <a:solidFill>
            <a:srgbClr val="2FACEB"/>
          </a:solidFill>
          <a:ln w="15225" cap="flat" cmpd="sng">
            <a:solidFill>
              <a:srgbClr val="FFFFFF"/>
            </a:solidFill>
            <a:prstDash val="solid"/>
            <a:round/>
            <a:headEnd type="none" w="sm" len="sm"/>
            <a:tailEnd type="none" w="sm" len="sm"/>
          </a:ln>
        </p:spPr>
        <p:txBody>
          <a:bodyPr spcFirstLastPara="1" wrap="square" lIns="0" tIns="224150" rIns="0" bIns="0" anchor="t" anchorCtr="0">
            <a:spAutoFit/>
          </a:bodyPr>
          <a:lstStyle/>
          <a:p>
            <a:pPr marL="332105" marR="322580" lvl="0" indent="-1904" algn="ctr" rtl="0">
              <a:lnSpc>
                <a:spcPct val="103333"/>
              </a:lnSpc>
              <a:spcBef>
                <a:spcPts val="0"/>
              </a:spcBef>
              <a:spcAft>
                <a:spcPts val="0"/>
              </a:spcAft>
              <a:buNone/>
            </a:pPr>
            <a:r>
              <a:rPr lang="en-US" sz="2100">
                <a:solidFill>
                  <a:srgbClr val="FFFFFF"/>
                </a:solidFill>
                <a:latin typeface="Arial"/>
                <a:ea typeface="Arial"/>
                <a:cs typeface="Arial"/>
                <a:sym typeface="Arial"/>
              </a:rPr>
              <a:t>Pilots club membership lounge</a:t>
            </a:r>
            <a:endParaRPr sz="2100">
              <a:latin typeface="Arial"/>
              <a:ea typeface="Arial"/>
              <a:cs typeface="Arial"/>
              <a:sym typeface="Arial"/>
            </a:endParaRPr>
          </a:p>
        </p:txBody>
      </p:sp>
      <p:sp>
        <p:nvSpPr>
          <p:cNvPr id="340" name="Google Shape;340;p24"/>
          <p:cNvSpPr txBox="1"/>
          <p:nvPr/>
        </p:nvSpPr>
        <p:spPr>
          <a:xfrm>
            <a:off x="4256532" y="3340608"/>
            <a:ext cx="2131060" cy="1277620"/>
          </a:xfrm>
          <a:prstGeom prst="rect">
            <a:avLst/>
          </a:prstGeom>
          <a:solidFill>
            <a:srgbClr val="2FACEB"/>
          </a:solidFill>
          <a:ln w="15225" cap="flat" cmpd="sng">
            <a:solidFill>
              <a:srgbClr val="FFFFFF"/>
            </a:solidFill>
            <a:prstDash val="solid"/>
            <a:round/>
            <a:headEnd type="none" w="sm" len="sm"/>
            <a:tailEnd type="none" w="sm" len="sm"/>
          </a:ln>
        </p:spPr>
        <p:txBody>
          <a:bodyPr spcFirstLastPara="1" wrap="square" lIns="0" tIns="55875" rIns="0" bIns="0" anchor="t" anchorCtr="0">
            <a:spAutoFit/>
          </a:bodyPr>
          <a:lstStyle/>
          <a:p>
            <a:pPr marL="0" lvl="0" indent="0" algn="l" rtl="0">
              <a:lnSpc>
                <a:spcPct val="100000"/>
              </a:lnSpc>
              <a:spcBef>
                <a:spcPts val="0"/>
              </a:spcBef>
              <a:spcAft>
                <a:spcPts val="0"/>
              </a:spcAft>
              <a:buNone/>
            </a:pPr>
            <a:endParaRPr sz="2100">
              <a:latin typeface="Times New Roman"/>
              <a:ea typeface="Times New Roman"/>
              <a:cs typeface="Times New Roman"/>
              <a:sym typeface="Times New Roman"/>
            </a:endParaRPr>
          </a:p>
          <a:p>
            <a:pPr marL="636905" marR="472440" lvl="0" indent="-157480" algn="l" rtl="0">
              <a:lnSpc>
                <a:spcPct val="103333"/>
              </a:lnSpc>
              <a:spcBef>
                <a:spcPts val="0"/>
              </a:spcBef>
              <a:spcAft>
                <a:spcPts val="0"/>
              </a:spcAft>
              <a:buNone/>
            </a:pPr>
            <a:r>
              <a:rPr lang="en-US" sz="2100">
                <a:solidFill>
                  <a:srgbClr val="FFFFFF"/>
                </a:solidFill>
                <a:latin typeface="Arial"/>
                <a:ea typeface="Arial"/>
                <a:cs typeface="Arial"/>
                <a:sym typeface="Arial"/>
              </a:rPr>
              <a:t>Storefront owners</a:t>
            </a:r>
            <a:endParaRPr sz="2100">
              <a:latin typeface="Arial"/>
              <a:ea typeface="Arial"/>
              <a:cs typeface="Arial"/>
              <a:sym typeface="Arial"/>
            </a:endParaRPr>
          </a:p>
        </p:txBody>
      </p:sp>
      <p:sp>
        <p:nvSpPr>
          <p:cNvPr id="341" name="Google Shape;341;p24"/>
          <p:cNvSpPr txBox="1"/>
          <p:nvPr/>
        </p:nvSpPr>
        <p:spPr>
          <a:xfrm>
            <a:off x="6600443" y="3340608"/>
            <a:ext cx="2131060" cy="1277620"/>
          </a:xfrm>
          <a:prstGeom prst="rect">
            <a:avLst/>
          </a:prstGeom>
          <a:solidFill>
            <a:srgbClr val="2FACEB"/>
          </a:solidFill>
          <a:ln w="15225" cap="flat" cmpd="sng">
            <a:solidFill>
              <a:srgbClr val="FFFFFF"/>
            </a:solidFill>
            <a:prstDash val="solid"/>
            <a:round/>
            <a:headEnd type="none" w="sm" len="sm"/>
            <a:tailEnd type="none" w="sm" len="sm"/>
          </a:ln>
        </p:spPr>
        <p:txBody>
          <a:bodyPr spcFirstLastPara="1" wrap="square" lIns="0" tIns="147300" rIns="0" bIns="0" anchor="t" anchorCtr="0">
            <a:spAutoFit/>
          </a:bodyPr>
          <a:lstStyle/>
          <a:p>
            <a:pPr marL="0" lvl="0" indent="0" algn="l" rtl="0">
              <a:lnSpc>
                <a:spcPct val="100000"/>
              </a:lnSpc>
              <a:spcBef>
                <a:spcPts val="0"/>
              </a:spcBef>
              <a:spcAft>
                <a:spcPts val="0"/>
              </a:spcAft>
              <a:buNone/>
            </a:pPr>
            <a:endParaRPr sz="2100">
              <a:latin typeface="Times New Roman"/>
              <a:ea typeface="Times New Roman"/>
              <a:cs typeface="Times New Roman"/>
              <a:sym typeface="Times New Roman"/>
            </a:endParaRPr>
          </a:p>
          <a:p>
            <a:pPr marL="657860" lvl="0" indent="0" algn="l" rtl="0">
              <a:lnSpc>
                <a:spcPct val="100000"/>
              </a:lnSpc>
              <a:spcBef>
                <a:spcPts val="0"/>
              </a:spcBef>
              <a:spcAft>
                <a:spcPts val="0"/>
              </a:spcAft>
              <a:buNone/>
            </a:pPr>
            <a:r>
              <a:rPr lang="en-US" sz="2100">
                <a:solidFill>
                  <a:srgbClr val="FFFFFF"/>
                </a:solidFill>
                <a:latin typeface="Arial"/>
                <a:ea typeface="Arial"/>
                <a:cs typeface="Arial"/>
                <a:sym typeface="Arial"/>
              </a:rPr>
              <a:t>Marina</a:t>
            </a:r>
            <a:endParaRPr sz="2100">
              <a:latin typeface="Arial"/>
              <a:ea typeface="Arial"/>
              <a:cs typeface="Arial"/>
              <a:sym typeface="Arial"/>
            </a:endParaRPr>
          </a:p>
        </p:txBody>
      </p:sp>
      <p:sp>
        <p:nvSpPr>
          <p:cNvPr id="342" name="Google Shape;342;p24"/>
          <p:cNvSpPr txBox="1"/>
          <p:nvPr/>
        </p:nvSpPr>
        <p:spPr>
          <a:xfrm>
            <a:off x="8944356" y="3340608"/>
            <a:ext cx="2129155" cy="1277620"/>
          </a:xfrm>
          <a:prstGeom prst="rect">
            <a:avLst/>
          </a:prstGeom>
          <a:solidFill>
            <a:srgbClr val="2FACEB"/>
          </a:solidFill>
          <a:ln w="15225" cap="flat" cmpd="sng">
            <a:solidFill>
              <a:srgbClr val="FFFFFF"/>
            </a:solidFill>
            <a:prstDash val="solid"/>
            <a:round/>
            <a:headEnd type="none" w="sm" len="sm"/>
            <a:tailEnd type="none" w="sm" len="sm"/>
          </a:ln>
        </p:spPr>
        <p:txBody>
          <a:bodyPr spcFirstLastPara="1" wrap="square" lIns="0" tIns="55875" rIns="0" bIns="0" anchor="t" anchorCtr="0">
            <a:spAutoFit/>
          </a:bodyPr>
          <a:lstStyle/>
          <a:p>
            <a:pPr marL="0" lvl="0" indent="0" algn="l" rtl="0">
              <a:lnSpc>
                <a:spcPct val="100000"/>
              </a:lnSpc>
              <a:spcBef>
                <a:spcPts val="0"/>
              </a:spcBef>
              <a:spcAft>
                <a:spcPts val="0"/>
              </a:spcAft>
              <a:buNone/>
            </a:pPr>
            <a:endParaRPr sz="2100">
              <a:latin typeface="Times New Roman"/>
              <a:ea typeface="Times New Roman"/>
              <a:cs typeface="Times New Roman"/>
              <a:sym typeface="Times New Roman"/>
            </a:endParaRPr>
          </a:p>
          <a:p>
            <a:pPr marL="621665" marR="168910" lvl="0" indent="-443865" algn="l" rtl="0">
              <a:lnSpc>
                <a:spcPct val="103333"/>
              </a:lnSpc>
              <a:spcBef>
                <a:spcPts val="0"/>
              </a:spcBef>
              <a:spcAft>
                <a:spcPts val="0"/>
              </a:spcAft>
              <a:buNone/>
            </a:pPr>
            <a:r>
              <a:rPr lang="en-US" sz="2100">
                <a:solidFill>
                  <a:srgbClr val="FFFFFF"/>
                </a:solidFill>
                <a:latin typeface="Arial"/>
                <a:ea typeface="Arial"/>
                <a:cs typeface="Arial"/>
                <a:sym typeface="Arial"/>
              </a:rPr>
              <a:t>Yacht and boat storage</a:t>
            </a:r>
            <a:endParaRPr sz="2100">
              <a:latin typeface="Arial"/>
              <a:ea typeface="Arial"/>
              <a:cs typeface="Arial"/>
              <a:sym typeface="Arial"/>
            </a:endParaRPr>
          </a:p>
        </p:txBody>
      </p:sp>
      <p:sp>
        <p:nvSpPr>
          <p:cNvPr id="343" name="Google Shape;343;p24"/>
          <p:cNvSpPr txBox="1"/>
          <p:nvPr/>
        </p:nvSpPr>
        <p:spPr>
          <a:xfrm>
            <a:off x="3084576" y="4831079"/>
            <a:ext cx="2131060" cy="1278890"/>
          </a:xfrm>
          <a:prstGeom prst="rect">
            <a:avLst/>
          </a:prstGeom>
          <a:solidFill>
            <a:srgbClr val="2FACEB"/>
          </a:solidFill>
          <a:ln w="15225" cap="flat" cmpd="sng">
            <a:solidFill>
              <a:srgbClr val="FFFFFF"/>
            </a:solidFill>
            <a:prstDash val="solid"/>
            <a:round/>
            <a:headEnd type="none" w="sm" len="sm"/>
            <a:tailEnd type="none" w="sm" len="sm"/>
          </a:ln>
        </p:spPr>
        <p:txBody>
          <a:bodyPr spcFirstLastPara="1" wrap="square" lIns="0" tIns="225425" rIns="0" bIns="0" anchor="t" anchorCtr="0">
            <a:spAutoFit/>
          </a:bodyPr>
          <a:lstStyle/>
          <a:p>
            <a:pPr marL="86360" marR="78740" lvl="0" indent="634" algn="ctr" rtl="0">
              <a:lnSpc>
                <a:spcPct val="103333"/>
              </a:lnSpc>
              <a:spcBef>
                <a:spcPts val="0"/>
              </a:spcBef>
              <a:spcAft>
                <a:spcPts val="0"/>
              </a:spcAft>
              <a:buNone/>
            </a:pPr>
            <a:r>
              <a:rPr lang="en-US" sz="2100">
                <a:solidFill>
                  <a:srgbClr val="FFFFFF"/>
                </a:solidFill>
                <a:latin typeface="Arial"/>
                <a:ea typeface="Arial"/>
                <a:cs typeface="Arial"/>
                <a:sym typeface="Arial"/>
              </a:rPr>
              <a:t>Yachting and boating dockage and fees</a:t>
            </a:r>
            <a:endParaRPr sz="2100">
              <a:latin typeface="Arial"/>
              <a:ea typeface="Arial"/>
              <a:cs typeface="Arial"/>
              <a:sym typeface="Arial"/>
            </a:endParaRPr>
          </a:p>
        </p:txBody>
      </p:sp>
      <p:sp>
        <p:nvSpPr>
          <p:cNvPr id="344" name="Google Shape;344;p24"/>
          <p:cNvSpPr txBox="1"/>
          <p:nvPr/>
        </p:nvSpPr>
        <p:spPr>
          <a:xfrm>
            <a:off x="5428488" y="4831079"/>
            <a:ext cx="2131060" cy="1278890"/>
          </a:xfrm>
          <a:prstGeom prst="rect">
            <a:avLst/>
          </a:prstGeom>
          <a:solidFill>
            <a:srgbClr val="2FACEB"/>
          </a:solidFill>
          <a:ln w="15225" cap="flat" cmpd="sng">
            <a:solidFill>
              <a:srgbClr val="FFFFFF"/>
            </a:solidFill>
            <a:prstDash val="solid"/>
            <a:round/>
            <a:headEnd type="none" w="sm" len="sm"/>
            <a:tailEnd type="none" w="sm" len="sm"/>
          </a:ln>
        </p:spPr>
        <p:txBody>
          <a:bodyPr spcFirstLastPara="1" wrap="square" lIns="0" tIns="57150" rIns="0" bIns="0" anchor="t" anchorCtr="0">
            <a:spAutoFit/>
          </a:bodyPr>
          <a:lstStyle/>
          <a:p>
            <a:pPr marL="0" lvl="0" indent="0" algn="l" rtl="0">
              <a:lnSpc>
                <a:spcPct val="100000"/>
              </a:lnSpc>
              <a:spcBef>
                <a:spcPts val="0"/>
              </a:spcBef>
              <a:spcAft>
                <a:spcPts val="0"/>
              </a:spcAft>
              <a:buNone/>
            </a:pPr>
            <a:endParaRPr sz="2100">
              <a:latin typeface="Times New Roman"/>
              <a:ea typeface="Times New Roman"/>
              <a:cs typeface="Times New Roman"/>
              <a:sym typeface="Times New Roman"/>
            </a:endParaRPr>
          </a:p>
          <a:p>
            <a:pPr marL="702310" marR="389890" lvl="0" indent="-303530" algn="l" rtl="0">
              <a:lnSpc>
                <a:spcPct val="103333"/>
              </a:lnSpc>
              <a:spcBef>
                <a:spcPts val="0"/>
              </a:spcBef>
              <a:spcAft>
                <a:spcPts val="0"/>
              </a:spcAft>
              <a:buNone/>
            </a:pPr>
            <a:r>
              <a:rPr lang="en-US" sz="2100">
                <a:solidFill>
                  <a:srgbClr val="FFFFFF"/>
                </a:solidFill>
                <a:latin typeface="Arial"/>
                <a:ea typeface="Arial"/>
                <a:cs typeface="Arial"/>
                <a:sym typeface="Arial"/>
              </a:rPr>
              <a:t>Cruise ship profits</a:t>
            </a:r>
            <a:endParaRPr sz="2100">
              <a:latin typeface="Arial"/>
              <a:ea typeface="Arial"/>
              <a:cs typeface="Arial"/>
              <a:sym typeface="Arial"/>
            </a:endParaRPr>
          </a:p>
        </p:txBody>
      </p:sp>
      <p:sp>
        <p:nvSpPr>
          <p:cNvPr id="345" name="Google Shape;345;p24"/>
          <p:cNvSpPr txBox="1"/>
          <p:nvPr/>
        </p:nvSpPr>
        <p:spPr>
          <a:xfrm>
            <a:off x="7772400" y="4831079"/>
            <a:ext cx="2131060" cy="1278890"/>
          </a:xfrm>
          <a:prstGeom prst="rect">
            <a:avLst/>
          </a:prstGeom>
          <a:solidFill>
            <a:srgbClr val="2FACEB"/>
          </a:solidFill>
          <a:ln w="15225" cap="flat" cmpd="sng">
            <a:solidFill>
              <a:srgbClr val="FFFFFF"/>
            </a:solidFill>
            <a:prstDash val="solid"/>
            <a:round/>
            <a:headEnd type="none" w="sm" len="sm"/>
            <a:tailEnd type="none" w="sm" len="sm"/>
          </a:ln>
        </p:spPr>
        <p:txBody>
          <a:bodyPr spcFirstLastPara="1" wrap="square" lIns="0" tIns="148575" rIns="0" bIns="0" anchor="t" anchorCtr="0">
            <a:spAutoFit/>
          </a:bodyPr>
          <a:lstStyle/>
          <a:p>
            <a:pPr marL="0" lvl="0" indent="0" algn="l" rtl="0">
              <a:lnSpc>
                <a:spcPct val="100000"/>
              </a:lnSpc>
              <a:spcBef>
                <a:spcPts val="0"/>
              </a:spcBef>
              <a:spcAft>
                <a:spcPts val="0"/>
              </a:spcAft>
              <a:buNone/>
            </a:pPr>
            <a:endParaRPr sz="2100">
              <a:latin typeface="Times New Roman"/>
              <a:ea typeface="Times New Roman"/>
              <a:cs typeface="Times New Roman"/>
              <a:sym typeface="Times New Roman"/>
            </a:endParaRPr>
          </a:p>
          <a:p>
            <a:pPr marL="294005" lvl="0" indent="0" algn="l" rtl="0">
              <a:lnSpc>
                <a:spcPct val="100000"/>
              </a:lnSpc>
              <a:spcBef>
                <a:spcPts val="0"/>
              </a:spcBef>
              <a:spcAft>
                <a:spcPts val="0"/>
              </a:spcAft>
              <a:buNone/>
            </a:pPr>
            <a:r>
              <a:rPr lang="en-US" sz="2100">
                <a:solidFill>
                  <a:srgbClr val="FFFFFF"/>
                </a:solidFill>
                <a:latin typeface="Arial"/>
                <a:ea typeface="Arial"/>
                <a:cs typeface="Arial"/>
                <a:sym typeface="Arial"/>
              </a:rPr>
              <a:t>Airline profits</a:t>
            </a:r>
            <a:endParaRPr sz="2100">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49"/>
        <p:cNvGrpSpPr/>
        <p:nvPr/>
      </p:nvGrpSpPr>
      <p:grpSpPr>
        <a:xfrm>
          <a:off x="0" y="0"/>
          <a:ext cx="0" cy="0"/>
          <a:chOff x="0" y="0"/>
          <a:chExt cx="0" cy="0"/>
        </a:xfrm>
      </p:grpSpPr>
      <p:sp>
        <p:nvSpPr>
          <p:cNvPr id="350" name="Google Shape;350;p25"/>
          <p:cNvSpPr txBox="1">
            <a:spLocks noGrp="1"/>
          </p:cNvSpPr>
          <p:nvPr>
            <p:ph type="title"/>
          </p:nvPr>
        </p:nvSpPr>
        <p:spPr>
          <a:xfrm>
            <a:off x="1873376" y="545337"/>
            <a:ext cx="9238615" cy="635000"/>
          </a:xfrm>
          <a:prstGeom prst="rect">
            <a:avLst/>
          </a:prstGeom>
          <a:noFill/>
          <a:ln>
            <a:noFill/>
          </a:ln>
        </p:spPr>
        <p:txBody>
          <a:bodyPr spcFirstLastPara="1" wrap="square" lIns="0" tIns="12050" rIns="0" bIns="0" anchor="t" anchorCtr="0">
            <a:spAutoFit/>
          </a:bodyPr>
          <a:lstStyle/>
          <a:p>
            <a:pPr marL="3068320" lvl="0" indent="0" algn="l" rtl="0">
              <a:lnSpc>
                <a:spcPct val="100000"/>
              </a:lnSpc>
              <a:spcBef>
                <a:spcPts val="0"/>
              </a:spcBef>
              <a:spcAft>
                <a:spcPts val="0"/>
              </a:spcAft>
              <a:buNone/>
            </a:pPr>
            <a:r>
              <a:rPr lang="en-US"/>
              <a:t>Exit Strategy</a:t>
            </a:r>
            <a:endParaRPr/>
          </a:p>
        </p:txBody>
      </p:sp>
      <p:sp>
        <p:nvSpPr>
          <p:cNvPr id="351" name="Google Shape;351;p25"/>
          <p:cNvSpPr txBox="1"/>
          <p:nvPr/>
        </p:nvSpPr>
        <p:spPr>
          <a:xfrm>
            <a:off x="1563116" y="1518030"/>
            <a:ext cx="9625965" cy="3982720"/>
          </a:xfrm>
          <a:prstGeom prst="rect">
            <a:avLst/>
          </a:prstGeom>
          <a:noFill/>
          <a:ln>
            <a:noFill/>
          </a:ln>
        </p:spPr>
        <p:txBody>
          <a:bodyPr spcFirstLastPara="1" wrap="square" lIns="0" tIns="53975" rIns="0" bIns="0" anchor="t" anchorCtr="0">
            <a:spAutoFit/>
          </a:bodyPr>
          <a:lstStyle/>
          <a:p>
            <a:pPr marL="299085" marR="19685" lvl="0" indent="-287019" algn="l" rtl="0">
              <a:lnSpc>
                <a:spcPct val="107916"/>
              </a:lnSpc>
              <a:spcBef>
                <a:spcPts val="0"/>
              </a:spcBef>
              <a:spcAft>
                <a:spcPts val="0"/>
              </a:spcAft>
              <a:buClr>
                <a:srgbClr val="1286C3"/>
              </a:buClr>
              <a:buSzPts val="3450"/>
              <a:buFont typeface="Arial"/>
              <a:buChar char="•"/>
            </a:pPr>
            <a:r>
              <a:rPr lang="en-US" sz="2400">
                <a:solidFill>
                  <a:srgbClr val="1185C3"/>
                </a:solidFill>
                <a:latin typeface="Arial"/>
                <a:ea typeface="Arial"/>
                <a:cs typeface="Arial"/>
                <a:sym typeface="Arial"/>
              </a:rPr>
              <a:t>We plan on keeping this resort as a long-term asset and seek a long- term loan. This resort will be a feature Caribbean Resort Destination for many years to come. It is designed to be a totally self</a:t>
            </a:r>
            <a:endParaRPr sz="2400">
              <a:latin typeface="Arial"/>
              <a:ea typeface="Arial"/>
              <a:cs typeface="Arial"/>
              <a:sym typeface="Arial"/>
            </a:endParaRPr>
          </a:p>
          <a:p>
            <a:pPr marL="299085" marR="5080" lvl="0" indent="0" algn="l" rtl="0">
              <a:lnSpc>
                <a:spcPct val="107916"/>
              </a:lnSpc>
              <a:spcBef>
                <a:spcPts val="10"/>
              </a:spcBef>
              <a:spcAft>
                <a:spcPts val="0"/>
              </a:spcAft>
              <a:buNone/>
            </a:pPr>
            <a:r>
              <a:rPr lang="en-US" sz="2400">
                <a:solidFill>
                  <a:srgbClr val="1185C3"/>
                </a:solidFill>
                <a:latin typeface="Arial"/>
                <a:ea typeface="Arial"/>
                <a:cs typeface="Arial"/>
                <a:sym typeface="Arial"/>
              </a:rPr>
              <a:t>sustained futuristic resort that can easily be transformed into different facades as the future progresses.</a:t>
            </a:r>
            <a:endParaRPr sz="2400">
              <a:latin typeface="Arial"/>
              <a:ea typeface="Arial"/>
              <a:cs typeface="Arial"/>
              <a:sym typeface="Arial"/>
            </a:endParaRPr>
          </a:p>
          <a:p>
            <a:pPr marL="299085" marR="259079" lvl="0" indent="-287019" algn="l" rtl="0">
              <a:lnSpc>
                <a:spcPct val="90100"/>
              </a:lnSpc>
              <a:spcBef>
                <a:spcPts val="1135"/>
              </a:spcBef>
              <a:spcAft>
                <a:spcPts val="0"/>
              </a:spcAft>
              <a:buClr>
                <a:srgbClr val="1286C3"/>
              </a:buClr>
              <a:buSzPts val="3450"/>
              <a:buFont typeface="Arial"/>
              <a:buChar char="•"/>
            </a:pPr>
            <a:r>
              <a:rPr lang="en-US" sz="2400">
                <a:solidFill>
                  <a:srgbClr val="1185C3"/>
                </a:solidFill>
                <a:latin typeface="Arial"/>
                <a:ea typeface="Arial"/>
                <a:cs typeface="Arial"/>
                <a:sym typeface="Arial"/>
              </a:rPr>
              <a:t>The resort repayment will be easily managed by the above “Strategy Repayment Income and Profits.” Timely Payments will be made to the mortgage holder until the loan is paid off or refinanced.</a:t>
            </a:r>
            <a:endParaRPr sz="2400">
              <a:latin typeface="Arial"/>
              <a:ea typeface="Arial"/>
              <a:cs typeface="Arial"/>
              <a:sym typeface="Arial"/>
            </a:endParaRPr>
          </a:p>
          <a:p>
            <a:pPr marL="299085" marR="135890" lvl="0" indent="-287019" algn="l" rtl="0">
              <a:lnSpc>
                <a:spcPct val="107916"/>
              </a:lnSpc>
              <a:spcBef>
                <a:spcPts val="1220"/>
              </a:spcBef>
              <a:spcAft>
                <a:spcPts val="0"/>
              </a:spcAft>
              <a:buClr>
                <a:srgbClr val="1286C3"/>
              </a:buClr>
              <a:buSzPts val="3450"/>
              <a:buFont typeface="Arial"/>
              <a:buChar char="•"/>
            </a:pPr>
            <a:r>
              <a:rPr lang="en-US" sz="2400">
                <a:solidFill>
                  <a:srgbClr val="1185C3"/>
                </a:solidFill>
                <a:latin typeface="Arial"/>
                <a:ea typeface="Arial"/>
                <a:cs typeface="Arial"/>
                <a:sym typeface="Arial"/>
              </a:rPr>
              <a:t>Our main source of income will come from our “Travel Club Membership Sales” with both on and offshore sales presentations to interested parties in The USA and International.</a:t>
            </a:r>
            <a:endParaRPr sz="2400">
              <a:latin typeface="Arial"/>
              <a:ea typeface="Arial"/>
              <a:cs typeface="Arial"/>
              <a:sym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Shape 355"/>
        <p:cNvGrpSpPr/>
        <p:nvPr/>
      </p:nvGrpSpPr>
      <p:grpSpPr>
        <a:xfrm>
          <a:off x="0" y="0"/>
          <a:ext cx="0" cy="0"/>
          <a:chOff x="0" y="0"/>
          <a:chExt cx="0" cy="0"/>
        </a:xfrm>
      </p:grpSpPr>
      <p:pic>
        <p:nvPicPr>
          <p:cNvPr id="356" name="Google Shape;356;p26"/>
          <p:cNvPicPr preferRelativeResize="0"/>
          <p:nvPr/>
        </p:nvPicPr>
        <p:blipFill rotWithShape="1">
          <a:blip r:embed="rId3">
            <a:alphaModFix/>
          </a:blip>
          <a:srcRect/>
          <a:stretch/>
        </p:blipFill>
        <p:spPr>
          <a:xfrm>
            <a:off x="0" y="0"/>
            <a:ext cx="12192000" cy="6858000"/>
          </a:xfrm>
          <a:prstGeom prst="rect">
            <a:avLst/>
          </a:prstGeom>
          <a:noFill/>
          <a:ln>
            <a:noFill/>
          </a:ln>
        </p:spPr>
      </p:pic>
      <p:grpSp>
        <p:nvGrpSpPr>
          <p:cNvPr id="357" name="Google Shape;357;p26"/>
          <p:cNvGrpSpPr/>
          <p:nvPr/>
        </p:nvGrpSpPr>
        <p:grpSpPr>
          <a:xfrm>
            <a:off x="150876" y="0"/>
            <a:ext cx="4192651" cy="6858508"/>
            <a:chOff x="150876" y="0"/>
            <a:chExt cx="4192651" cy="6858508"/>
          </a:xfrm>
        </p:grpSpPr>
        <p:sp>
          <p:nvSpPr>
            <p:cNvPr id="358" name="Google Shape;358;p26"/>
            <p:cNvSpPr/>
            <p:nvPr/>
          </p:nvSpPr>
          <p:spPr>
            <a:xfrm>
              <a:off x="457200" y="0"/>
              <a:ext cx="1122045" cy="5329555"/>
            </a:xfrm>
            <a:custGeom>
              <a:avLst/>
              <a:gdLst/>
              <a:ahLst/>
              <a:cxnLst/>
              <a:rect l="l" t="t" r="r" b="b"/>
              <a:pathLst>
                <a:path w="1122045" h="5329555" extrusionOk="0">
                  <a:moveTo>
                    <a:pt x="1121664" y="0"/>
                  </a:moveTo>
                  <a:lnTo>
                    <a:pt x="867791" y="0"/>
                  </a:lnTo>
                  <a:lnTo>
                    <a:pt x="0" y="5286502"/>
                  </a:lnTo>
                  <a:lnTo>
                    <a:pt x="247497" y="5329428"/>
                  </a:lnTo>
                  <a:lnTo>
                    <a:pt x="1121664" y="0"/>
                  </a:lnTo>
                  <a:close/>
                </a:path>
              </a:pathLst>
            </a:custGeom>
            <a:solidFill>
              <a:srgbClr val="2FACEB"/>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59" name="Google Shape;359;p26"/>
            <p:cNvSpPr/>
            <p:nvPr/>
          </p:nvSpPr>
          <p:spPr>
            <a:xfrm>
              <a:off x="150876" y="0"/>
              <a:ext cx="1117600" cy="5278120"/>
            </a:xfrm>
            <a:custGeom>
              <a:avLst/>
              <a:gdLst/>
              <a:ahLst/>
              <a:cxnLst/>
              <a:rect l="l" t="t" r="r" b="b"/>
              <a:pathLst>
                <a:path w="1117600" h="5278120" extrusionOk="0">
                  <a:moveTo>
                    <a:pt x="1117092" y="0"/>
                  </a:moveTo>
                  <a:lnTo>
                    <a:pt x="864793" y="0"/>
                  </a:lnTo>
                  <a:lnTo>
                    <a:pt x="0" y="5239512"/>
                  </a:lnTo>
                  <a:lnTo>
                    <a:pt x="249123" y="5277612"/>
                  </a:lnTo>
                  <a:lnTo>
                    <a:pt x="1117092" y="0"/>
                  </a:lnTo>
                  <a:close/>
                </a:path>
              </a:pathLst>
            </a:custGeom>
            <a:solidFill>
              <a:srgbClr val="585858"/>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60" name="Google Shape;360;p26"/>
            <p:cNvSpPr/>
            <p:nvPr/>
          </p:nvSpPr>
          <p:spPr>
            <a:xfrm>
              <a:off x="150876" y="5239511"/>
              <a:ext cx="1228725" cy="1618615"/>
            </a:xfrm>
            <a:custGeom>
              <a:avLst/>
              <a:gdLst/>
              <a:ahLst/>
              <a:cxnLst/>
              <a:rect l="l" t="t" r="r" b="b"/>
              <a:pathLst>
                <a:path w="1228725" h="1618615" extrusionOk="0">
                  <a:moveTo>
                    <a:pt x="0" y="0"/>
                  </a:moveTo>
                  <a:lnTo>
                    <a:pt x="1174369" y="1618487"/>
                  </a:lnTo>
                  <a:lnTo>
                    <a:pt x="1228344" y="1618487"/>
                  </a:lnTo>
                  <a:lnTo>
                    <a:pt x="0" y="0"/>
                  </a:lnTo>
                  <a:close/>
                </a:path>
              </a:pathLst>
            </a:custGeom>
            <a:solidFill>
              <a:srgbClr val="252525"/>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61" name="Google Shape;361;p26"/>
            <p:cNvSpPr/>
            <p:nvPr/>
          </p:nvSpPr>
          <p:spPr>
            <a:xfrm>
              <a:off x="457200" y="5291328"/>
              <a:ext cx="1495425" cy="1567180"/>
            </a:xfrm>
            <a:custGeom>
              <a:avLst/>
              <a:gdLst/>
              <a:ahLst/>
              <a:cxnLst/>
              <a:rect l="l" t="t" r="r" b="b"/>
              <a:pathLst>
                <a:path w="1495425" h="1567179" extrusionOk="0">
                  <a:moveTo>
                    <a:pt x="0" y="0"/>
                  </a:moveTo>
                  <a:lnTo>
                    <a:pt x="1442720" y="1566672"/>
                  </a:lnTo>
                  <a:lnTo>
                    <a:pt x="1495044" y="1566672"/>
                  </a:lnTo>
                  <a:lnTo>
                    <a:pt x="0" y="0"/>
                  </a:lnTo>
                  <a:close/>
                </a:path>
              </a:pathLst>
            </a:custGeom>
            <a:solidFill>
              <a:srgbClr val="0C5A82"/>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62" name="Google Shape;362;p26"/>
            <p:cNvSpPr/>
            <p:nvPr/>
          </p:nvSpPr>
          <p:spPr>
            <a:xfrm>
              <a:off x="457200" y="5286755"/>
              <a:ext cx="2131060" cy="1571625"/>
            </a:xfrm>
            <a:custGeom>
              <a:avLst/>
              <a:gdLst/>
              <a:ahLst/>
              <a:cxnLst/>
              <a:rect l="l" t="t" r="r" b="b"/>
              <a:pathLst>
                <a:path w="2131060" h="1571625" extrusionOk="0">
                  <a:moveTo>
                    <a:pt x="0" y="0"/>
                  </a:moveTo>
                  <a:lnTo>
                    <a:pt x="0" y="4699"/>
                  </a:lnTo>
                  <a:lnTo>
                    <a:pt x="1495552" y="1571243"/>
                  </a:lnTo>
                  <a:lnTo>
                    <a:pt x="2130552" y="1571243"/>
                  </a:lnTo>
                  <a:lnTo>
                    <a:pt x="247662" y="42799"/>
                  </a:lnTo>
                  <a:lnTo>
                    <a:pt x="0" y="0"/>
                  </a:lnTo>
                  <a:close/>
                </a:path>
              </a:pathLst>
            </a:custGeom>
            <a:solidFill>
              <a:srgbClr val="1286C3"/>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63" name="Google Shape;363;p26"/>
            <p:cNvSpPr/>
            <p:nvPr/>
          </p:nvSpPr>
          <p:spPr>
            <a:xfrm>
              <a:off x="150876" y="5239511"/>
              <a:ext cx="1694814" cy="1618615"/>
            </a:xfrm>
            <a:custGeom>
              <a:avLst/>
              <a:gdLst/>
              <a:ahLst/>
              <a:cxnLst/>
              <a:rect l="l" t="t" r="r" b="b"/>
              <a:pathLst>
                <a:path w="1694814" h="1618615" extrusionOk="0">
                  <a:moveTo>
                    <a:pt x="0" y="0"/>
                  </a:moveTo>
                  <a:lnTo>
                    <a:pt x="1228217" y="1618487"/>
                  </a:lnTo>
                  <a:lnTo>
                    <a:pt x="1694688" y="1618487"/>
                  </a:lnTo>
                  <a:lnTo>
                    <a:pt x="291973" y="95250"/>
                  </a:lnTo>
                  <a:lnTo>
                    <a:pt x="244360" y="42799"/>
                  </a:lnTo>
                  <a:lnTo>
                    <a:pt x="249123" y="42799"/>
                  </a:lnTo>
                  <a:lnTo>
                    <a:pt x="249123" y="38100"/>
                  </a:lnTo>
                  <a:lnTo>
                    <a:pt x="244360" y="38100"/>
                  </a:lnTo>
                  <a:lnTo>
                    <a:pt x="0" y="0"/>
                  </a:lnTo>
                  <a:close/>
                </a:path>
              </a:pathLst>
            </a:custGeom>
            <a:solidFill>
              <a:srgbClr val="40404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64" name="Google Shape;364;p26"/>
            <p:cNvSpPr/>
            <p:nvPr/>
          </p:nvSpPr>
          <p:spPr>
            <a:xfrm>
              <a:off x="316992" y="321563"/>
              <a:ext cx="4026535" cy="2101850"/>
            </a:xfrm>
            <a:custGeom>
              <a:avLst/>
              <a:gdLst/>
              <a:ahLst/>
              <a:cxnLst/>
              <a:rect l="l" t="t" r="r" b="b"/>
              <a:pathLst>
                <a:path w="4026535" h="2101850" extrusionOk="0">
                  <a:moveTo>
                    <a:pt x="4026408" y="0"/>
                  </a:moveTo>
                  <a:lnTo>
                    <a:pt x="0" y="0"/>
                  </a:lnTo>
                  <a:lnTo>
                    <a:pt x="0" y="2101595"/>
                  </a:lnTo>
                  <a:lnTo>
                    <a:pt x="4026408" y="2101595"/>
                  </a:lnTo>
                  <a:lnTo>
                    <a:pt x="4026408" y="0"/>
                  </a:lnTo>
                  <a:close/>
                </a:path>
              </a:pathLst>
            </a:custGeom>
            <a:solidFill>
              <a:srgbClr val="0A5882">
                <a:alpha val="54509"/>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grpSp>
      <p:sp>
        <p:nvSpPr>
          <p:cNvPr id="365" name="Google Shape;365;p26"/>
          <p:cNvSpPr txBox="1">
            <a:spLocks noGrp="1"/>
          </p:cNvSpPr>
          <p:nvPr>
            <p:ph type="title"/>
          </p:nvPr>
        </p:nvSpPr>
        <p:spPr>
          <a:xfrm>
            <a:off x="669747" y="859916"/>
            <a:ext cx="3256279" cy="1002030"/>
          </a:xfrm>
          <a:prstGeom prst="rect">
            <a:avLst/>
          </a:prstGeom>
          <a:noFill/>
          <a:ln>
            <a:noFill/>
          </a:ln>
        </p:spPr>
        <p:txBody>
          <a:bodyPr spcFirstLastPara="1" wrap="square" lIns="0" tIns="13325" rIns="0" bIns="0" anchor="t" anchorCtr="0">
            <a:spAutoFit/>
          </a:bodyPr>
          <a:lstStyle/>
          <a:p>
            <a:pPr marL="12700" marR="5080" lvl="0" indent="0" algn="l" rtl="0">
              <a:lnSpc>
                <a:spcPct val="100000"/>
              </a:lnSpc>
              <a:spcBef>
                <a:spcPts val="0"/>
              </a:spcBef>
              <a:spcAft>
                <a:spcPts val="0"/>
              </a:spcAft>
              <a:buNone/>
            </a:pPr>
            <a:r>
              <a:rPr lang="en-US" sz="3200">
                <a:solidFill>
                  <a:srgbClr val="FFFFFF"/>
                </a:solidFill>
              </a:rPr>
              <a:t>THE OASIS COUNTRY CLUB</a:t>
            </a:r>
            <a:endParaRPr sz="320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Shape 369"/>
        <p:cNvGrpSpPr/>
        <p:nvPr/>
      </p:nvGrpSpPr>
      <p:grpSpPr>
        <a:xfrm>
          <a:off x="0" y="0"/>
          <a:ext cx="0" cy="0"/>
          <a:chOff x="0" y="0"/>
          <a:chExt cx="0" cy="0"/>
        </a:xfrm>
      </p:grpSpPr>
      <p:pic>
        <p:nvPicPr>
          <p:cNvPr id="370" name="Google Shape;370;p27"/>
          <p:cNvPicPr preferRelativeResize="0"/>
          <p:nvPr/>
        </p:nvPicPr>
        <p:blipFill rotWithShape="1">
          <a:blip r:embed="rId3">
            <a:alphaModFix/>
          </a:blip>
          <a:srcRect/>
          <a:stretch/>
        </p:blipFill>
        <p:spPr>
          <a:xfrm>
            <a:off x="0" y="0"/>
            <a:ext cx="12192000" cy="6858000"/>
          </a:xfrm>
          <a:prstGeom prst="rect">
            <a:avLst/>
          </a:prstGeom>
          <a:noFill/>
          <a:ln>
            <a:noFill/>
          </a:ln>
        </p:spPr>
      </p:pic>
      <p:grpSp>
        <p:nvGrpSpPr>
          <p:cNvPr id="371" name="Google Shape;371;p27"/>
          <p:cNvGrpSpPr/>
          <p:nvPr/>
        </p:nvGrpSpPr>
        <p:grpSpPr>
          <a:xfrm>
            <a:off x="150876" y="0"/>
            <a:ext cx="2437384" cy="6858508"/>
            <a:chOff x="150876" y="0"/>
            <a:chExt cx="2437384" cy="6858508"/>
          </a:xfrm>
        </p:grpSpPr>
        <p:sp>
          <p:nvSpPr>
            <p:cNvPr id="372" name="Google Shape;372;p27"/>
            <p:cNvSpPr/>
            <p:nvPr/>
          </p:nvSpPr>
          <p:spPr>
            <a:xfrm>
              <a:off x="457200" y="0"/>
              <a:ext cx="1122045" cy="5329555"/>
            </a:xfrm>
            <a:custGeom>
              <a:avLst/>
              <a:gdLst/>
              <a:ahLst/>
              <a:cxnLst/>
              <a:rect l="l" t="t" r="r" b="b"/>
              <a:pathLst>
                <a:path w="1122045" h="5329555" extrusionOk="0">
                  <a:moveTo>
                    <a:pt x="1121664" y="0"/>
                  </a:moveTo>
                  <a:lnTo>
                    <a:pt x="867791" y="0"/>
                  </a:lnTo>
                  <a:lnTo>
                    <a:pt x="0" y="5286502"/>
                  </a:lnTo>
                  <a:lnTo>
                    <a:pt x="247497" y="5329428"/>
                  </a:lnTo>
                  <a:lnTo>
                    <a:pt x="1121664" y="0"/>
                  </a:lnTo>
                  <a:close/>
                </a:path>
              </a:pathLst>
            </a:custGeom>
            <a:solidFill>
              <a:srgbClr val="2FACEB"/>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73" name="Google Shape;373;p27"/>
            <p:cNvSpPr/>
            <p:nvPr/>
          </p:nvSpPr>
          <p:spPr>
            <a:xfrm>
              <a:off x="150876" y="0"/>
              <a:ext cx="1117600" cy="5278120"/>
            </a:xfrm>
            <a:custGeom>
              <a:avLst/>
              <a:gdLst/>
              <a:ahLst/>
              <a:cxnLst/>
              <a:rect l="l" t="t" r="r" b="b"/>
              <a:pathLst>
                <a:path w="1117600" h="5278120" extrusionOk="0">
                  <a:moveTo>
                    <a:pt x="1117092" y="0"/>
                  </a:moveTo>
                  <a:lnTo>
                    <a:pt x="864793" y="0"/>
                  </a:lnTo>
                  <a:lnTo>
                    <a:pt x="0" y="5239512"/>
                  </a:lnTo>
                  <a:lnTo>
                    <a:pt x="249123" y="5277612"/>
                  </a:lnTo>
                  <a:lnTo>
                    <a:pt x="1117092" y="0"/>
                  </a:lnTo>
                  <a:close/>
                </a:path>
              </a:pathLst>
            </a:custGeom>
            <a:solidFill>
              <a:srgbClr val="585858"/>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74" name="Google Shape;374;p27"/>
            <p:cNvSpPr/>
            <p:nvPr/>
          </p:nvSpPr>
          <p:spPr>
            <a:xfrm>
              <a:off x="150876" y="5239511"/>
              <a:ext cx="1228725" cy="1618615"/>
            </a:xfrm>
            <a:custGeom>
              <a:avLst/>
              <a:gdLst/>
              <a:ahLst/>
              <a:cxnLst/>
              <a:rect l="l" t="t" r="r" b="b"/>
              <a:pathLst>
                <a:path w="1228725" h="1618615" extrusionOk="0">
                  <a:moveTo>
                    <a:pt x="0" y="0"/>
                  </a:moveTo>
                  <a:lnTo>
                    <a:pt x="1174369" y="1618487"/>
                  </a:lnTo>
                  <a:lnTo>
                    <a:pt x="1228344" y="1618487"/>
                  </a:lnTo>
                  <a:lnTo>
                    <a:pt x="0" y="0"/>
                  </a:lnTo>
                  <a:close/>
                </a:path>
              </a:pathLst>
            </a:custGeom>
            <a:solidFill>
              <a:srgbClr val="252525"/>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75" name="Google Shape;375;p27"/>
            <p:cNvSpPr/>
            <p:nvPr/>
          </p:nvSpPr>
          <p:spPr>
            <a:xfrm>
              <a:off x="457200" y="5291328"/>
              <a:ext cx="1495425" cy="1567180"/>
            </a:xfrm>
            <a:custGeom>
              <a:avLst/>
              <a:gdLst/>
              <a:ahLst/>
              <a:cxnLst/>
              <a:rect l="l" t="t" r="r" b="b"/>
              <a:pathLst>
                <a:path w="1495425" h="1567179" extrusionOk="0">
                  <a:moveTo>
                    <a:pt x="0" y="0"/>
                  </a:moveTo>
                  <a:lnTo>
                    <a:pt x="1442720" y="1566672"/>
                  </a:lnTo>
                  <a:lnTo>
                    <a:pt x="1495044" y="1566672"/>
                  </a:lnTo>
                  <a:lnTo>
                    <a:pt x="0" y="0"/>
                  </a:lnTo>
                  <a:close/>
                </a:path>
              </a:pathLst>
            </a:custGeom>
            <a:solidFill>
              <a:srgbClr val="0C5A82"/>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76" name="Google Shape;376;p27"/>
            <p:cNvSpPr/>
            <p:nvPr/>
          </p:nvSpPr>
          <p:spPr>
            <a:xfrm>
              <a:off x="457200" y="5286755"/>
              <a:ext cx="2131060" cy="1571625"/>
            </a:xfrm>
            <a:custGeom>
              <a:avLst/>
              <a:gdLst/>
              <a:ahLst/>
              <a:cxnLst/>
              <a:rect l="l" t="t" r="r" b="b"/>
              <a:pathLst>
                <a:path w="2131060" h="1571625" extrusionOk="0">
                  <a:moveTo>
                    <a:pt x="0" y="0"/>
                  </a:moveTo>
                  <a:lnTo>
                    <a:pt x="0" y="4699"/>
                  </a:lnTo>
                  <a:lnTo>
                    <a:pt x="1495552" y="1571243"/>
                  </a:lnTo>
                  <a:lnTo>
                    <a:pt x="2130552" y="1571243"/>
                  </a:lnTo>
                  <a:lnTo>
                    <a:pt x="247662" y="42799"/>
                  </a:lnTo>
                  <a:lnTo>
                    <a:pt x="0" y="0"/>
                  </a:lnTo>
                  <a:close/>
                </a:path>
              </a:pathLst>
            </a:custGeom>
            <a:solidFill>
              <a:srgbClr val="1286C3"/>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77" name="Google Shape;377;p27"/>
            <p:cNvSpPr/>
            <p:nvPr/>
          </p:nvSpPr>
          <p:spPr>
            <a:xfrm>
              <a:off x="150876" y="5239511"/>
              <a:ext cx="1694814" cy="1618615"/>
            </a:xfrm>
            <a:custGeom>
              <a:avLst/>
              <a:gdLst/>
              <a:ahLst/>
              <a:cxnLst/>
              <a:rect l="l" t="t" r="r" b="b"/>
              <a:pathLst>
                <a:path w="1694814" h="1618615" extrusionOk="0">
                  <a:moveTo>
                    <a:pt x="0" y="0"/>
                  </a:moveTo>
                  <a:lnTo>
                    <a:pt x="1228217" y="1618487"/>
                  </a:lnTo>
                  <a:lnTo>
                    <a:pt x="1694688" y="1618487"/>
                  </a:lnTo>
                  <a:lnTo>
                    <a:pt x="291973" y="95250"/>
                  </a:lnTo>
                  <a:lnTo>
                    <a:pt x="244360" y="42799"/>
                  </a:lnTo>
                  <a:lnTo>
                    <a:pt x="249123" y="42799"/>
                  </a:lnTo>
                  <a:lnTo>
                    <a:pt x="249123" y="38100"/>
                  </a:lnTo>
                  <a:lnTo>
                    <a:pt x="244360" y="38100"/>
                  </a:lnTo>
                  <a:lnTo>
                    <a:pt x="0" y="0"/>
                  </a:lnTo>
                  <a:close/>
                </a:path>
              </a:pathLst>
            </a:custGeom>
            <a:solidFill>
              <a:srgbClr val="40404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gr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Shape 381"/>
        <p:cNvGrpSpPr/>
        <p:nvPr/>
      </p:nvGrpSpPr>
      <p:grpSpPr>
        <a:xfrm>
          <a:off x="0" y="0"/>
          <a:ext cx="0" cy="0"/>
          <a:chOff x="0" y="0"/>
          <a:chExt cx="0" cy="0"/>
        </a:xfrm>
      </p:grpSpPr>
      <p:pic>
        <p:nvPicPr>
          <p:cNvPr id="382" name="Google Shape;382;p28"/>
          <p:cNvPicPr preferRelativeResize="0"/>
          <p:nvPr/>
        </p:nvPicPr>
        <p:blipFill rotWithShape="1">
          <a:blip r:embed="rId3">
            <a:alphaModFix/>
          </a:blip>
          <a:srcRect/>
          <a:stretch/>
        </p:blipFill>
        <p:spPr>
          <a:xfrm>
            <a:off x="0" y="0"/>
            <a:ext cx="12192000" cy="6857999"/>
          </a:xfrm>
          <a:prstGeom prst="rect">
            <a:avLst/>
          </a:prstGeom>
          <a:noFill/>
          <a:ln>
            <a:noFill/>
          </a:ln>
        </p:spPr>
      </p:pic>
      <p:grpSp>
        <p:nvGrpSpPr>
          <p:cNvPr id="383" name="Google Shape;383;p28"/>
          <p:cNvGrpSpPr/>
          <p:nvPr/>
        </p:nvGrpSpPr>
        <p:grpSpPr>
          <a:xfrm>
            <a:off x="150876" y="0"/>
            <a:ext cx="2437384" cy="6858508"/>
            <a:chOff x="150876" y="0"/>
            <a:chExt cx="2437384" cy="6858508"/>
          </a:xfrm>
        </p:grpSpPr>
        <p:sp>
          <p:nvSpPr>
            <p:cNvPr id="384" name="Google Shape;384;p28"/>
            <p:cNvSpPr/>
            <p:nvPr/>
          </p:nvSpPr>
          <p:spPr>
            <a:xfrm>
              <a:off x="457200" y="0"/>
              <a:ext cx="1122045" cy="5329555"/>
            </a:xfrm>
            <a:custGeom>
              <a:avLst/>
              <a:gdLst/>
              <a:ahLst/>
              <a:cxnLst/>
              <a:rect l="l" t="t" r="r" b="b"/>
              <a:pathLst>
                <a:path w="1122045" h="5329555" extrusionOk="0">
                  <a:moveTo>
                    <a:pt x="1121664" y="0"/>
                  </a:moveTo>
                  <a:lnTo>
                    <a:pt x="867791" y="0"/>
                  </a:lnTo>
                  <a:lnTo>
                    <a:pt x="0" y="5286502"/>
                  </a:lnTo>
                  <a:lnTo>
                    <a:pt x="247497" y="5329428"/>
                  </a:lnTo>
                  <a:lnTo>
                    <a:pt x="1121664" y="0"/>
                  </a:lnTo>
                  <a:close/>
                </a:path>
              </a:pathLst>
            </a:custGeom>
            <a:solidFill>
              <a:srgbClr val="2FACEB"/>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85" name="Google Shape;385;p28"/>
            <p:cNvSpPr/>
            <p:nvPr/>
          </p:nvSpPr>
          <p:spPr>
            <a:xfrm>
              <a:off x="150876" y="0"/>
              <a:ext cx="1117600" cy="5278120"/>
            </a:xfrm>
            <a:custGeom>
              <a:avLst/>
              <a:gdLst/>
              <a:ahLst/>
              <a:cxnLst/>
              <a:rect l="l" t="t" r="r" b="b"/>
              <a:pathLst>
                <a:path w="1117600" h="5278120" extrusionOk="0">
                  <a:moveTo>
                    <a:pt x="1117092" y="0"/>
                  </a:moveTo>
                  <a:lnTo>
                    <a:pt x="864793" y="0"/>
                  </a:lnTo>
                  <a:lnTo>
                    <a:pt x="0" y="5239512"/>
                  </a:lnTo>
                  <a:lnTo>
                    <a:pt x="249123" y="5277612"/>
                  </a:lnTo>
                  <a:lnTo>
                    <a:pt x="1117092" y="0"/>
                  </a:lnTo>
                  <a:close/>
                </a:path>
              </a:pathLst>
            </a:custGeom>
            <a:solidFill>
              <a:srgbClr val="585858"/>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86" name="Google Shape;386;p28"/>
            <p:cNvSpPr/>
            <p:nvPr/>
          </p:nvSpPr>
          <p:spPr>
            <a:xfrm>
              <a:off x="150876" y="5239511"/>
              <a:ext cx="1228725" cy="1618615"/>
            </a:xfrm>
            <a:custGeom>
              <a:avLst/>
              <a:gdLst/>
              <a:ahLst/>
              <a:cxnLst/>
              <a:rect l="l" t="t" r="r" b="b"/>
              <a:pathLst>
                <a:path w="1228725" h="1618615" extrusionOk="0">
                  <a:moveTo>
                    <a:pt x="0" y="0"/>
                  </a:moveTo>
                  <a:lnTo>
                    <a:pt x="1174369" y="1618487"/>
                  </a:lnTo>
                  <a:lnTo>
                    <a:pt x="1228344" y="1618487"/>
                  </a:lnTo>
                  <a:lnTo>
                    <a:pt x="0" y="0"/>
                  </a:lnTo>
                  <a:close/>
                </a:path>
              </a:pathLst>
            </a:custGeom>
            <a:solidFill>
              <a:srgbClr val="252525"/>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87" name="Google Shape;387;p28"/>
            <p:cNvSpPr/>
            <p:nvPr/>
          </p:nvSpPr>
          <p:spPr>
            <a:xfrm>
              <a:off x="457200" y="5291328"/>
              <a:ext cx="1495425" cy="1567180"/>
            </a:xfrm>
            <a:custGeom>
              <a:avLst/>
              <a:gdLst/>
              <a:ahLst/>
              <a:cxnLst/>
              <a:rect l="l" t="t" r="r" b="b"/>
              <a:pathLst>
                <a:path w="1495425" h="1567179" extrusionOk="0">
                  <a:moveTo>
                    <a:pt x="0" y="0"/>
                  </a:moveTo>
                  <a:lnTo>
                    <a:pt x="1442720" y="1566672"/>
                  </a:lnTo>
                  <a:lnTo>
                    <a:pt x="1495044" y="1566672"/>
                  </a:lnTo>
                  <a:lnTo>
                    <a:pt x="0" y="0"/>
                  </a:lnTo>
                  <a:close/>
                </a:path>
              </a:pathLst>
            </a:custGeom>
            <a:solidFill>
              <a:srgbClr val="0C5A82"/>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88" name="Google Shape;388;p28"/>
            <p:cNvSpPr/>
            <p:nvPr/>
          </p:nvSpPr>
          <p:spPr>
            <a:xfrm>
              <a:off x="457200" y="5286755"/>
              <a:ext cx="2131060" cy="1571625"/>
            </a:xfrm>
            <a:custGeom>
              <a:avLst/>
              <a:gdLst/>
              <a:ahLst/>
              <a:cxnLst/>
              <a:rect l="l" t="t" r="r" b="b"/>
              <a:pathLst>
                <a:path w="2131060" h="1571625" extrusionOk="0">
                  <a:moveTo>
                    <a:pt x="0" y="0"/>
                  </a:moveTo>
                  <a:lnTo>
                    <a:pt x="0" y="4699"/>
                  </a:lnTo>
                  <a:lnTo>
                    <a:pt x="1495552" y="1571243"/>
                  </a:lnTo>
                  <a:lnTo>
                    <a:pt x="2130552" y="1571243"/>
                  </a:lnTo>
                  <a:lnTo>
                    <a:pt x="247662" y="42799"/>
                  </a:lnTo>
                  <a:lnTo>
                    <a:pt x="0" y="0"/>
                  </a:lnTo>
                  <a:close/>
                </a:path>
              </a:pathLst>
            </a:custGeom>
            <a:solidFill>
              <a:srgbClr val="1286C3"/>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89" name="Google Shape;389;p28"/>
            <p:cNvSpPr/>
            <p:nvPr/>
          </p:nvSpPr>
          <p:spPr>
            <a:xfrm>
              <a:off x="150876" y="5239511"/>
              <a:ext cx="1694814" cy="1618615"/>
            </a:xfrm>
            <a:custGeom>
              <a:avLst/>
              <a:gdLst/>
              <a:ahLst/>
              <a:cxnLst/>
              <a:rect l="l" t="t" r="r" b="b"/>
              <a:pathLst>
                <a:path w="1694814" h="1618615" extrusionOk="0">
                  <a:moveTo>
                    <a:pt x="0" y="0"/>
                  </a:moveTo>
                  <a:lnTo>
                    <a:pt x="1228217" y="1618487"/>
                  </a:lnTo>
                  <a:lnTo>
                    <a:pt x="1694688" y="1618487"/>
                  </a:lnTo>
                  <a:lnTo>
                    <a:pt x="291973" y="95250"/>
                  </a:lnTo>
                  <a:lnTo>
                    <a:pt x="244360" y="42799"/>
                  </a:lnTo>
                  <a:lnTo>
                    <a:pt x="249123" y="42799"/>
                  </a:lnTo>
                  <a:lnTo>
                    <a:pt x="249123" y="38100"/>
                  </a:lnTo>
                  <a:lnTo>
                    <a:pt x="244360" y="38100"/>
                  </a:lnTo>
                  <a:lnTo>
                    <a:pt x="0" y="0"/>
                  </a:lnTo>
                  <a:close/>
                </a:path>
              </a:pathLst>
            </a:custGeom>
            <a:solidFill>
              <a:srgbClr val="40404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gr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93"/>
        <p:cNvGrpSpPr/>
        <p:nvPr/>
      </p:nvGrpSpPr>
      <p:grpSpPr>
        <a:xfrm>
          <a:off x="0" y="0"/>
          <a:ext cx="0" cy="0"/>
          <a:chOff x="0" y="0"/>
          <a:chExt cx="0" cy="0"/>
        </a:xfrm>
      </p:grpSpPr>
      <p:sp>
        <p:nvSpPr>
          <p:cNvPr id="394" name="Google Shape;394;p29"/>
          <p:cNvSpPr txBox="1">
            <a:spLocks noGrp="1"/>
          </p:cNvSpPr>
          <p:nvPr>
            <p:ph type="title"/>
          </p:nvPr>
        </p:nvSpPr>
        <p:spPr>
          <a:xfrm>
            <a:off x="1873376" y="545337"/>
            <a:ext cx="9238615" cy="635000"/>
          </a:xfrm>
          <a:prstGeom prst="rect">
            <a:avLst/>
          </a:prstGeom>
          <a:noFill/>
          <a:ln>
            <a:noFill/>
          </a:ln>
        </p:spPr>
        <p:txBody>
          <a:bodyPr spcFirstLastPara="1" wrap="square" lIns="0" tIns="12050" rIns="0" bIns="0" anchor="t" anchorCtr="0">
            <a:spAutoFit/>
          </a:bodyPr>
          <a:lstStyle/>
          <a:p>
            <a:pPr marL="529590" lvl="0" indent="0" algn="l" rtl="0">
              <a:lnSpc>
                <a:spcPct val="100000"/>
              </a:lnSpc>
              <a:spcBef>
                <a:spcPts val="0"/>
              </a:spcBef>
              <a:spcAft>
                <a:spcPts val="0"/>
              </a:spcAft>
              <a:buNone/>
            </a:pPr>
            <a:r>
              <a:rPr lang="en-US"/>
              <a:t>The Ask:</a:t>
            </a:r>
            <a:endParaRPr/>
          </a:p>
        </p:txBody>
      </p:sp>
      <p:sp>
        <p:nvSpPr>
          <p:cNvPr id="395" name="Google Shape;395;p29"/>
          <p:cNvSpPr txBox="1"/>
          <p:nvPr/>
        </p:nvSpPr>
        <p:spPr>
          <a:xfrm>
            <a:off x="2390394" y="1384528"/>
            <a:ext cx="9071610" cy="4735830"/>
          </a:xfrm>
          <a:prstGeom prst="rect">
            <a:avLst/>
          </a:prstGeom>
          <a:noFill/>
          <a:ln>
            <a:noFill/>
          </a:ln>
        </p:spPr>
        <p:txBody>
          <a:bodyPr spcFirstLastPara="1" wrap="square" lIns="0" tIns="12700" rIns="0" bIns="0" anchor="t" anchorCtr="0">
            <a:spAutoFit/>
          </a:bodyPr>
          <a:lstStyle/>
          <a:p>
            <a:pPr marL="299085" marR="12700" lvl="0" indent="-287019" algn="l" rtl="0">
              <a:lnSpc>
                <a:spcPct val="150000"/>
              </a:lnSpc>
              <a:spcBef>
                <a:spcPts val="0"/>
              </a:spcBef>
              <a:spcAft>
                <a:spcPts val="0"/>
              </a:spcAft>
              <a:buClr>
                <a:srgbClr val="1286C3"/>
              </a:buClr>
              <a:buSzPts val="2900"/>
              <a:buFont typeface="Arial"/>
              <a:buChar char="•"/>
            </a:pPr>
            <a:r>
              <a:rPr lang="en-US" sz="2000">
                <a:solidFill>
                  <a:srgbClr val="1185C3"/>
                </a:solidFill>
                <a:latin typeface="Arial"/>
                <a:ea typeface="Arial"/>
                <a:cs typeface="Arial"/>
                <a:sym typeface="Arial"/>
              </a:rPr>
              <a:t>We are seeking equity investment partners for our USD$300,000,000 one of a kind Executive Luxury homes/executive Luxury Vacation homes, Golf &amp; Yacht retreat styled Community for the opulent high net worth earner from the OIL &amp; GAS Expat industry. This Community is complete with airport, marina, yacht birth, completely self sufficient and run on solar/wind energy.</a:t>
            </a:r>
            <a:endParaRPr sz="2000">
              <a:latin typeface="Arial"/>
              <a:ea typeface="Arial"/>
              <a:cs typeface="Arial"/>
              <a:sym typeface="Arial"/>
            </a:endParaRPr>
          </a:p>
          <a:p>
            <a:pPr marL="299085" marR="5080" lvl="0" indent="-287019" algn="l" rtl="0">
              <a:lnSpc>
                <a:spcPct val="150000"/>
              </a:lnSpc>
              <a:spcBef>
                <a:spcPts val="1080"/>
              </a:spcBef>
              <a:spcAft>
                <a:spcPts val="0"/>
              </a:spcAft>
              <a:buClr>
                <a:srgbClr val="1286C3"/>
              </a:buClr>
              <a:buSzPts val="2900"/>
              <a:buFont typeface="Arial"/>
              <a:buChar char="•"/>
            </a:pPr>
            <a:r>
              <a:rPr lang="en-US" sz="2000">
                <a:solidFill>
                  <a:srgbClr val="1185C3"/>
                </a:solidFill>
                <a:latin typeface="Arial"/>
                <a:ea typeface="Arial"/>
                <a:cs typeface="Arial"/>
                <a:sym typeface="Arial"/>
              </a:rPr>
              <a:t>The 309-acre island is available for purchase for USD$90,000,000 with USD$210,000,000 as the infrastructure balance. We will sell Executive Luxury homes and club membership to celebrities, yacht and aircraft owners, and to the average discriminating high net worth earner. See more here </a:t>
            </a:r>
            <a:r>
              <a:rPr lang="en-US" sz="2000" u="sng">
                <a:solidFill>
                  <a:srgbClr val="2F85EC"/>
                </a:solidFill>
                <a:latin typeface="Arial"/>
                <a:ea typeface="Arial"/>
                <a:cs typeface="Arial"/>
                <a:sym typeface="Arial"/>
                <a:hlinkClick r:id="rId3">
                  <a:extLst>
                    <a:ext uri="{A12FA001-AC4F-418D-AE19-62706E023703}">
                      <ahyp:hlinkClr xmlns:ahyp="http://schemas.microsoft.com/office/drawing/2018/hyperlinkcolor" val="tx"/>
                    </a:ext>
                  </a:extLst>
                </a:hlinkClick>
              </a:rPr>
              <a:t>http://fabuloushomesinternationalguyana.com/oasis</a:t>
            </a:r>
            <a:endParaRPr sz="2000">
              <a:latin typeface="Arial"/>
              <a:ea typeface="Arial"/>
              <a:cs typeface="Arial"/>
              <a:sym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99"/>
        <p:cNvGrpSpPr/>
        <p:nvPr/>
      </p:nvGrpSpPr>
      <p:grpSpPr>
        <a:xfrm>
          <a:off x="0" y="0"/>
          <a:ext cx="0" cy="0"/>
          <a:chOff x="0" y="0"/>
          <a:chExt cx="0" cy="0"/>
        </a:xfrm>
      </p:grpSpPr>
      <p:sp>
        <p:nvSpPr>
          <p:cNvPr id="400" name="Google Shape;400;p30"/>
          <p:cNvSpPr txBox="1">
            <a:spLocks noGrp="1"/>
          </p:cNvSpPr>
          <p:nvPr>
            <p:ph type="title"/>
          </p:nvPr>
        </p:nvSpPr>
        <p:spPr>
          <a:xfrm>
            <a:off x="1873376" y="545337"/>
            <a:ext cx="9238615" cy="635000"/>
          </a:xfrm>
          <a:prstGeom prst="rect">
            <a:avLst/>
          </a:prstGeom>
          <a:noFill/>
          <a:ln>
            <a:noFill/>
          </a:ln>
        </p:spPr>
        <p:txBody>
          <a:bodyPr spcFirstLastPara="1" wrap="square" lIns="0" tIns="12050" rIns="0" bIns="0" anchor="t" anchorCtr="0">
            <a:spAutoFit/>
          </a:bodyPr>
          <a:lstStyle/>
          <a:p>
            <a:pPr marL="21590" lvl="0" indent="0" algn="l" rtl="0">
              <a:lnSpc>
                <a:spcPct val="100000"/>
              </a:lnSpc>
              <a:spcBef>
                <a:spcPts val="0"/>
              </a:spcBef>
              <a:spcAft>
                <a:spcPts val="0"/>
              </a:spcAft>
              <a:buNone/>
            </a:pPr>
            <a:r>
              <a:rPr lang="en-US"/>
              <a:t>About The Oasis Country Club (1 of 2)</a:t>
            </a:r>
            <a:endParaRPr/>
          </a:p>
        </p:txBody>
      </p:sp>
      <p:sp>
        <p:nvSpPr>
          <p:cNvPr id="401" name="Google Shape;401;p30"/>
          <p:cNvSpPr txBox="1"/>
          <p:nvPr/>
        </p:nvSpPr>
        <p:spPr>
          <a:xfrm>
            <a:off x="2033397" y="1402181"/>
            <a:ext cx="8719820" cy="4278630"/>
          </a:xfrm>
          <a:prstGeom prst="rect">
            <a:avLst/>
          </a:prstGeom>
          <a:noFill/>
          <a:ln>
            <a:noFill/>
          </a:ln>
        </p:spPr>
        <p:txBody>
          <a:bodyPr spcFirstLastPara="1" wrap="square" lIns="0" tIns="12700" rIns="0" bIns="0" anchor="t" anchorCtr="0">
            <a:spAutoFit/>
          </a:bodyPr>
          <a:lstStyle/>
          <a:p>
            <a:pPr marL="299085" marR="5080" lvl="0" indent="-287019" algn="l" rtl="0">
              <a:lnSpc>
                <a:spcPct val="150000"/>
              </a:lnSpc>
              <a:spcBef>
                <a:spcPts val="0"/>
              </a:spcBef>
              <a:spcAft>
                <a:spcPts val="0"/>
              </a:spcAft>
              <a:buClr>
                <a:srgbClr val="1286C3"/>
              </a:buClr>
              <a:buSzPts val="2900"/>
              <a:buFont typeface="Arial"/>
              <a:buChar char="•"/>
            </a:pPr>
            <a:r>
              <a:rPr lang="en-US" sz="2000">
                <a:solidFill>
                  <a:srgbClr val="1185C3"/>
                </a:solidFill>
                <a:latin typeface="Arial"/>
                <a:ea typeface="Arial"/>
                <a:cs typeface="Arial"/>
                <a:sym typeface="Arial"/>
              </a:rPr>
              <a:t>Your vacation will be spent surrounded by the utmost luxury when you stay at The Oasis country club community. This one-of-a-kind resort consists of luxury executive homes and vacation homes fit for large parties, ensuring your Guyana stay will be one to remember.	Between the fabulous villas, the incredible on-site amenities and the proximity to Bartica, you’ll be in the sweet spot for all of	discerning clients and family’s vacation needs.</a:t>
            </a:r>
            <a:endParaRPr sz="2000">
              <a:latin typeface="Arial"/>
              <a:ea typeface="Arial"/>
              <a:cs typeface="Arial"/>
              <a:sym typeface="Arial"/>
            </a:endParaRPr>
          </a:p>
          <a:p>
            <a:pPr marL="299085" marR="478155" lvl="0" indent="-287019" algn="l" rtl="0">
              <a:lnSpc>
                <a:spcPct val="150000"/>
              </a:lnSpc>
              <a:spcBef>
                <a:spcPts val="1080"/>
              </a:spcBef>
              <a:spcAft>
                <a:spcPts val="0"/>
              </a:spcAft>
              <a:buClr>
                <a:srgbClr val="1286C3"/>
              </a:buClr>
              <a:buSzPts val="2900"/>
              <a:buFont typeface="Arial"/>
              <a:buChar char="•"/>
            </a:pPr>
            <a:r>
              <a:rPr lang="en-US" sz="2000">
                <a:solidFill>
                  <a:srgbClr val="1185C3"/>
                </a:solidFill>
                <a:latin typeface="Arial"/>
                <a:ea typeface="Arial"/>
                <a:cs typeface="Arial"/>
                <a:sym typeface="Arial"/>
              </a:rPr>
              <a:t>Play a round of golf or revel in fine-dining at a top-rated restaurant. Regardless of your interests, The Oasis country club promises endless enjoyment for everyone.</a:t>
            </a:r>
            <a:endParaRPr sz="2000">
              <a:latin typeface="Arial"/>
              <a:ea typeface="Arial"/>
              <a:cs typeface="Arial"/>
              <a:sym typeface="Aria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05"/>
        <p:cNvGrpSpPr/>
        <p:nvPr/>
      </p:nvGrpSpPr>
      <p:grpSpPr>
        <a:xfrm>
          <a:off x="0" y="0"/>
          <a:ext cx="0" cy="0"/>
          <a:chOff x="0" y="0"/>
          <a:chExt cx="0" cy="0"/>
        </a:xfrm>
      </p:grpSpPr>
      <p:grpSp>
        <p:nvGrpSpPr>
          <p:cNvPr id="406" name="Google Shape;406;p31"/>
          <p:cNvGrpSpPr/>
          <p:nvPr/>
        </p:nvGrpSpPr>
        <p:grpSpPr>
          <a:xfrm>
            <a:off x="2075687" y="2421635"/>
            <a:ext cx="2158745" cy="2490977"/>
            <a:chOff x="2075687" y="2421635"/>
            <a:chExt cx="2158745" cy="2490977"/>
          </a:xfrm>
        </p:grpSpPr>
        <p:pic>
          <p:nvPicPr>
            <p:cNvPr id="407" name="Google Shape;407;p31"/>
            <p:cNvPicPr preferRelativeResize="0"/>
            <p:nvPr/>
          </p:nvPicPr>
          <p:blipFill rotWithShape="1">
            <a:blip r:embed="rId3">
              <a:alphaModFix/>
            </a:blip>
            <a:srcRect/>
            <a:stretch/>
          </p:blipFill>
          <p:spPr>
            <a:xfrm>
              <a:off x="2075687" y="3585971"/>
              <a:ext cx="2158745" cy="1326641"/>
            </a:xfrm>
            <a:prstGeom prst="rect">
              <a:avLst/>
            </a:prstGeom>
            <a:noFill/>
            <a:ln>
              <a:noFill/>
            </a:ln>
          </p:spPr>
        </p:pic>
        <p:pic>
          <p:nvPicPr>
            <p:cNvPr id="408" name="Google Shape;408;p31"/>
            <p:cNvPicPr preferRelativeResize="0"/>
            <p:nvPr/>
          </p:nvPicPr>
          <p:blipFill rotWithShape="1">
            <a:blip r:embed="rId4">
              <a:alphaModFix/>
            </a:blip>
            <a:srcRect/>
            <a:stretch/>
          </p:blipFill>
          <p:spPr>
            <a:xfrm>
              <a:off x="2103120" y="2421635"/>
              <a:ext cx="2042159" cy="1225295"/>
            </a:xfrm>
            <a:prstGeom prst="rect">
              <a:avLst/>
            </a:prstGeom>
            <a:noFill/>
            <a:ln>
              <a:noFill/>
            </a:ln>
          </p:spPr>
        </p:pic>
      </p:grpSp>
      <p:sp>
        <p:nvSpPr>
          <p:cNvPr id="409" name="Google Shape;409;p31"/>
          <p:cNvSpPr txBox="1">
            <a:spLocks noGrp="1"/>
          </p:cNvSpPr>
          <p:nvPr>
            <p:ph type="title"/>
          </p:nvPr>
        </p:nvSpPr>
        <p:spPr>
          <a:xfrm>
            <a:off x="1873376" y="545337"/>
            <a:ext cx="9238615" cy="635000"/>
          </a:xfrm>
          <a:prstGeom prst="rect">
            <a:avLst/>
          </a:prstGeom>
          <a:noFill/>
          <a:ln>
            <a:noFill/>
          </a:ln>
        </p:spPr>
        <p:txBody>
          <a:bodyPr spcFirstLastPara="1" wrap="square" lIns="0" tIns="12050" rIns="0" bIns="0" anchor="t" anchorCtr="0">
            <a:spAutoFit/>
          </a:bodyPr>
          <a:lstStyle/>
          <a:p>
            <a:pPr marL="21590" lvl="0" indent="0" algn="l" rtl="0">
              <a:lnSpc>
                <a:spcPct val="100000"/>
              </a:lnSpc>
              <a:spcBef>
                <a:spcPts val="0"/>
              </a:spcBef>
              <a:spcAft>
                <a:spcPts val="0"/>
              </a:spcAft>
              <a:buNone/>
            </a:pPr>
            <a:r>
              <a:rPr lang="en-US"/>
              <a:t>About The Oasis Country Club (2 of 2)</a:t>
            </a:r>
            <a:endParaRPr/>
          </a:p>
        </p:txBody>
      </p:sp>
      <p:sp>
        <p:nvSpPr>
          <p:cNvPr id="410" name="Google Shape;410;p31"/>
          <p:cNvSpPr txBox="1"/>
          <p:nvPr/>
        </p:nvSpPr>
        <p:spPr>
          <a:xfrm>
            <a:off x="2103120" y="2421635"/>
            <a:ext cx="2042160" cy="1225550"/>
          </a:xfrm>
          <a:prstGeom prst="rect">
            <a:avLst/>
          </a:prstGeom>
          <a:noFill/>
          <a:ln>
            <a:noFill/>
          </a:ln>
        </p:spPr>
        <p:txBody>
          <a:bodyPr spcFirstLastPara="1" wrap="square" lIns="0" tIns="84450" rIns="0" bIns="0" anchor="t" anchorCtr="0">
            <a:spAutoFit/>
          </a:bodyPr>
          <a:lstStyle/>
          <a:p>
            <a:pPr marL="133350" marR="128270" lvl="0" indent="-635" algn="ctr" rtl="0">
              <a:lnSpc>
                <a:spcPct val="86300"/>
              </a:lnSpc>
              <a:spcBef>
                <a:spcPts val="0"/>
              </a:spcBef>
              <a:spcAft>
                <a:spcPts val="0"/>
              </a:spcAft>
              <a:buNone/>
            </a:pPr>
            <a:r>
              <a:rPr lang="en-US" sz="2000">
                <a:solidFill>
                  <a:srgbClr val="FFFFFF"/>
                </a:solidFill>
                <a:latin typeface="Arial"/>
                <a:ea typeface="Arial"/>
                <a:cs typeface="Arial"/>
                <a:sym typeface="Arial"/>
              </a:rPr>
              <a:t>Resort Style Pool with Water Slide &amp; Cabanas</a:t>
            </a:r>
            <a:endParaRPr sz="2000">
              <a:latin typeface="Arial"/>
              <a:ea typeface="Arial"/>
              <a:cs typeface="Arial"/>
              <a:sym typeface="Arial"/>
            </a:endParaRPr>
          </a:p>
        </p:txBody>
      </p:sp>
      <p:grpSp>
        <p:nvGrpSpPr>
          <p:cNvPr id="411" name="Google Shape;411;p31"/>
          <p:cNvGrpSpPr/>
          <p:nvPr/>
        </p:nvGrpSpPr>
        <p:grpSpPr>
          <a:xfrm>
            <a:off x="4334255" y="2421635"/>
            <a:ext cx="2070353" cy="2475737"/>
            <a:chOff x="4334255" y="2421635"/>
            <a:chExt cx="2070353" cy="2475737"/>
          </a:xfrm>
        </p:grpSpPr>
        <p:pic>
          <p:nvPicPr>
            <p:cNvPr id="412" name="Google Shape;412;p31"/>
            <p:cNvPicPr preferRelativeResize="0"/>
            <p:nvPr/>
          </p:nvPicPr>
          <p:blipFill rotWithShape="1">
            <a:blip r:embed="rId5">
              <a:alphaModFix/>
            </a:blip>
            <a:srcRect/>
            <a:stretch/>
          </p:blipFill>
          <p:spPr>
            <a:xfrm>
              <a:off x="4334255" y="3643883"/>
              <a:ext cx="2070353" cy="1253489"/>
            </a:xfrm>
            <a:prstGeom prst="rect">
              <a:avLst/>
            </a:prstGeom>
            <a:noFill/>
            <a:ln>
              <a:noFill/>
            </a:ln>
          </p:spPr>
        </p:pic>
        <p:pic>
          <p:nvPicPr>
            <p:cNvPr id="413" name="Google Shape;413;p31"/>
            <p:cNvPicPr preferRelativeResize="0"/>
            <p:nvPr/>
          </p:nvPicPr>
          <p:blipFill rotWithShape="1">
            <a:blip r:embed="rId6">
              <a:alphaModFix/>
            </a:blip>
            <a:srcRect/>
            <a:stretch/>
          </p:blipFill>
          <p:spPr>
            <a:xfrm>
              <a:off x="4349495" y="2421635"/>
              <a:ext cx="2042160" cy="1225295"/>
            </a:xfrm>
            <a:prstGeom prst="rect">
              <a:avLst/>
            </a:prstGeom>
            <a:noFill/>
            <a:ln>
              <a:noFill/>
            </a:ln>
          </p:spPr>
        </p:pic>
      </p:grpSp>
      <p:sp>
        <p:nvSpPr>
          <p:cNvPr id="414" name="Google Shape;414;p31"/>
          <p:cNvSpPr txBox="1"/>
          <p:nvPr/>
        </p:nvSpPr>
        <p:spPr>
          <a:xfrm>
            <a:off x="4349496" y="2421635"/>
            <a:ext cx="2042160" cy="1225550"/>
          </a:xfrm>
          <a:prstGeom prst="rect">
            <a:avLst/>
          </a:prstGeom>
          <a:noFill/>
          <a:ln>
            <a:noFill/>
          </a:ln>
        </p:spPr>
        <p:txBody>
          <a:bodyPr spcFirstLastPara="1" wrap="square" lIns="0" tIns="144775" rIns="0" bIns="0" anchor="t" anchorCtr="0">
            <a:spAutoFit/>
          </a:bodyPr>
          <a:lstStyle/>
          <a:p>
            <a:pPr marL="0" lvl="0" indent="0" algn="l" rtl="0">
              <a:lnSpc>
                <a:spcPct val="100000"/>
              </a:lnSpc>
              <a:spcBef>
                <a:spcPts val="0"/>
              </a:spcBef>
              <a:spcAft>
                <a:spcPts val="0"/>
              </a:spcAft>
              <a:buNone/>
            </a:pPr>
            <a:endParaRPr sz="2000">
              <a:latin typeface="Times New Roman"/>
              <a:ea typeface="Times New Roman"/>
              <a:cs typeface="Times New Roman"/>
              <a:sym typeface="Times New Roman"/>
            </a:endParaRPr>
          </a:p>
          <a:p>
            <a:pPr marL="420369" lvl="0" indent="0" algn="l" rtl="0">
              <a:lnSpc>
                <a:spcPct val="100000"/>
              </a:lnSpc>
              <a:spcBef>
                <a:spcPts val="0"/>
              </a:spcBef>
              <a:spcAft>
                <a:spcPts val="0"/>
              </a:spcAft>
              <a:buNone/>
            </a:pPr>
            <a:r>
              <a:rPr lang="en-US" sz="2000">
                <a:solidFill>
                  <a:srgbClr val="FFFFFF"/>
                </a:solidFill>
                <a:latin typeface="Arial"/>
                <a:ea typeface="Arial"/>
                <a:cs typeface="Arial"/>
                <a:sym typeface="Arial"/>
              </a:rPr>
              <a:t>Lazy River</a:t>
            </a:r>
            <a:endParaRPr sz="2000">
              <a:latin typeface="Arial"/>
              <a:ea typeface="Arial"/>
              <a:cs typeface="Arial"/>
              <a:sym typeface="Arial"/>
            </a:endParaRPr>
          </a:p>
        </p:txBody>
      </p:sp>
      <p:grpSp>
        <p:nvGrpSpPr>
          <p:cNvPr id="415" name="Google Shape;415;p31"/>
          <p:cNvGrpSpPr/>
          <p:nvPr/>
        </p:nvGrpSpPr>
        <p:grpSpPr>
          <a:xfrm>
            <a:off x="6580631" y="2421635"/>
            <a:ext cx="2070353" cy="2475737"/>
            <a:chOff x="6580631" y="2421635"/>
            <a:chExt cx="2070353" cy="2475737"/>
          </a:xfrm>
        </p:grpSpPr>
        <p:pic>
          <p:nvPicPr>
            <p:cNvPr id="416" name="Google Shape;416;p31"/>
            <p:cNvPicPr preferRelativeResize="0"/>
            <p:nvPr/>
          </p:nvPicPr>
          <p:blipFill rotWithShape="1">
            <a:blip r:embed="rId7">
              <a:alphaModFix/>
            </a:blip>
            <a:srcRect/>
            <a:stretch/>
          </p:blipFill>
          <p:spPr>
            <a:xfrm>
              <a:off x="6580631" y="3643883"/>
              <a:ext cx="2070353" cy="1253489"/>
            </a:xfrm>
            <a:prstGeom prst="rect">
              <a:avLst/>
            </a:prstGeom>
            <a:noFill/>
            <a:ln>
              <a:noFill/>
            </a:ln>
          </p:spPr>
        </p:pic>
        <p:pic>
          <p:nvPicPr>
            <p:cNvPr id="417" name="Google Shape;417;p31"/>
            <p:cNvPicPr preferRelativeResize="0"/>
            <p:nvPr/>
          </p:nvPicPr>
          <p:blipFill rotWithShape="1">
            <a:blip r:embed="rId8">
              <a:alphaModFix/>
            </a:blip>
            <a:srcRect/>
            <a:stretch/>
          </p:blipFill>
          <p:spPr>
            <a:xfrm>
              <a:off x="6595871" y="2421635"/>
              <a:ext cx="2042160" cy="1225295"/>
            </a:xfrm>
            <a:prstGeom prst="rect">
              <a:avLst/>
            </a:prstGeom>
            <a:noFill/>
            <a:ln>
              <a:noFill/>
            </a:ln>
          </p:spPr>
        </p:pic>
      </p:grpSp>
      <p:sp>
        <p:nvSpPr>
          <p:cNvPr id="418" name="Google Shape;418;p31"/>
          <p:cNvSpPr txBox="1"/>
          <p:nvPr/>
        </p:nvSpPr>
        <p:spPr>
          <a:xfrm>
            <a:off x="6595871" y="2421635"/>
            <a:ext cx="2042160" cy="1225550"/>
          </a:xfrm>
          <a:prstGeom prst="rect">
            <a:avLst/>
          </a:prstGeom>
          <a:noFill/>
          <a:ln>
            <a:noFill/>
          </a:ln>
        </p:spPr>
        <p:txBody>
          <a:bodyPr spcFirstLastPara="1" wrap="square" lIns="0" tIns="144775" rIns="0" bIns="0" anchor="t" anchorCtr="0">
            <a:spAutoFit/>
          </a:bodyPr>
          <a:lstStyle/>
          <a:p>
            <a:pPr marL="0" lvl="0" indent="0" algn="l" rtl="0">
              <a:lnSpc>
                <a:spcPct val="100000"/>
              </a:lnSpc>
              <a:spcBef>
                <a:spcPts val="0"/>
              </a:spcBef>
              <a:spcAft>
                <a:spcPts val="0"/>
              </a:spcAft>
              <a:buNone/>
            </a:pPr>
            <a:endParaRPr sz="2000">
              <a:latin typeface="Times New Roman"/>
              <a:ea typeface="Times New Roman"/>
              <a:cs typeface="Times New Roman"/>
              <a:sym typeface="Times New Roman"/>
            </a:endParaRPr>
          </a:p>
          <a:p>
            <a:pPr marL="594995" lvl="0" indent="0" algn="l" rtl="0">
              <a:lnSpc>
                <a:spcPct val="100000"/>
              </a:lnSpc>
              <a:spcBef>
                <a:spcPts val="0"/>
              </a:spcBef>
              <a:spcAft>
                <a:spcPts val="0"/>
              </a:spcAft>
              <a:buNone/>
            </a:pPr>
            <a:r>
              <a:rPr lang="en-US" sz="2000">
                <a:solidFill>
                  <a:srgbClr val="FFFFFF"/>
                </a:solidFill>
                <a:latin typeface="Arial"/>
                <a:ea typeface="Arial"/>
                <a:cs typeface="Arial"/>
                <a:sym typeface="Arial"/>
              </a:rPr>
              <a:t>Tiki Bar</a:t>
            </a:r>
            <a:endParaRPr sz="2000">
              <a:latin typeface="Arial"/>
              <a:ea typeface="Arial"/>
              <a:cs typeface="Arial"/>
              <a:sym typeface="Arial"/>
            </a:endParaRPr>
          </a:p>
        </p:txBody>
      </p:sp>
      <p:grpSp>
        <p:nvGrpSpPr>
          <p:cNvPr id="419" name="Google Shape;419;p31"/>
          <p:cNvGrpSpPr/>
          <p:nvPr/>
        </p:nvGrpSpPr>
        <p:grpSpPr>
          <a:xfrm>
            <a:off x="8827007" y="2421635"/>
            <a:ext cx="2070353" cy="2475737"/>
            <a:chOff x="8827007" y="2421635"/>
            <a:chExt cx="2070353" cy="2475737"/>
          </a:xfrm>
        </p:grpSpPr>
        <p:pic>
          <p:nvPicPr>
            <p:cNvPr id="420" name="Google Shape;420;p31"/>
            <p:cNvPicPr preferRelativeResize="0"/>
            <p:nvPr/>
          </p:nvPicPr>
          <p:blipFill rotWithShape="1">
            <a:blip r:embed="rId9">
              <a:alphaModFix/>
            </a:blip>
            <a:srcRect/>
            <a:stretch/>
          </p:blipFill>
          <p:spPr>
            <a:xfrm>
              <a:off x="8827007" y="3643883"/>
              <a:ext cx="2070353" cy="1253489"/>
            </a:xfrm>
            <a:prstGeom prst="rect">
              <a:avLst/>
            </a:prstGeom>
            <a:noFill/>
            <a:ln>
              <a:noFill/>
            </a:ln>
          </p:spPr>
        </p:pic>
        <p:pic>
          <p:nvPicPr>
            <p:cNvPr id="421" name="Google Shape;421;p31"/>
            <p:cNvPicPr preferRelativeResize="0"/>
            <p:nvPr/>
          </p:nvPicPr>
          <p:blipFill rotWithShape="1">
            <a:blip r:embed="rId10">
              <a:alphaModFix/>
            </a:blip>
            <a:srcRect/>
            <a:stretch/>
          </p:blipFill>
          <p:spPr>
            <a:xfrm>
              <a:off x="8842247" y="2421635"/>
              <a:ext cx="2042159" cy="1225295"/>
            </a:xfrm>
            <a:prstGeom prst="rect">
              <a:avLst/>
            </a:prstGeom>
            <a:noFill/>
            <a:ln>
              <a:noFill/>
            </a:ln>
          </p:spPr>
        </p:pic>
      </p:grpSp>
      <p:sp>
        <p:nvSpPr>
          <p:cNvPr id="422" name="Google Shape;422;p31"/>
          <p:cNvSpPr txBox="1"/>
          <p:nvPr/>
        </p:nvSpPr>
        <p:spPr>
          <a:xfrm>
            <a:off x="8842247" y="2421635"/>
            <a:ext cx="2042160" cy="1225550"/>
          </a:xfrm>
          <a:prstGeom prst="rect">
            <a:avLst/>
          </a:prstGeom>
          <a:noFill/>
          <a:ln>
            <a:noFill/>
          </a:ln>
        </p:spPr>
        <p:txBody>
          <a:bodyPr spcFirstLastPara="1" wrap="square" lIns="0" tIns="144775" rIns="0" bIns="0" anchor="t" anchorCtr="0">
            <a:spAutoFit/>
          </a:bodyPr>
          <a:lstStyle/>
          <a:p>
            <a:pPr marL="0" lvl="0" indent="0" algn="l" rtl="0">
              <a:lnSpc>
                <a:spcPct val="100000"/>
              </a:lnSpc>
              <a:spcBef>
                <a:spcPts val="0"/>
              </a:spcBef>
              <a:spcAft>
                <a:spcPts val="0"/>
              </a:spcAft>
              <a:buNone/>
            </a:pPr>
            <a:endParaRPr sz="2000">
              <a:latin typeface="Times New Roman"/>
              <a:ea typeface="Times New Roman"/>
              <a:cs typeface="Times New Roman"/>
              <a:sym typeface="Times New Roman"/>
            </a:endParaRPr>
          </a:p>
          <a:p>
            <a:pPr marL="194945" lvl="0" indent="0" algn="l" rtl="0">
              <a:lnSpc>
                <a:spcPct val="100000"/>
              </a:lnSpc>
              <a:spcBef>
                <a:spcPts val="0"/>
              </a:spcBef>
              <a:spcAft>
                <a:spcPts val="0"/>
              </a:spcAft>
              <a:buNone/>
            </a:pPr>
            <a:r>
              <a:rPr lang="en-US" sz="2000">
                <a:solidFill>
                  <a:srgbClr val="FFFFFF"/>
                </a:solidFill>
                <a:latin typeface="Arial"/>
                <a:ea typeface="Arial"/>
                <a:cs typeface="Arial"/>
                <a:sym typeface="Arial"/>
              </a:rPr>
              <a:t>Fitness Center</a:t>
            </a:r>
            <a:endParaRPr sz="2000">
              <a:latin typeface="Arial"/>
              <a:ea typeface="Arial"/>
              <a:cs typeface="Arial"/>
              <a:sym typeface="Arial"/>
            </a:endParaRPr>
          </a:p>
        </p:txBody>
      </p:sp>
      <p:grpSp>
        <p:nvGrpSpPr>
          <p:cNvPr id="423" name="Google Shape;423;p31"/>
          <p:cNvGrpSpPr/>
          <p:nvPr/>
        </p:nvGrpSpPr>
        <p:grpSpPr>
          <a:xfrm>
            <a:off x="2087879" y="3851147"/>
            <a:ext cx="2070354" cy="2475738"/>
            <a:chOff x="2087879" y="3851147"/>
            <a:chExt cx="2070354" cy="2475738"/>
          </a:xfrm>
        </p:grpSpPr>
        <p:pic>
          <p:nvPicPr>
            <p:cNvPr id="424" name="Google Shape;424;p31"/>
            <p:cNvPicPr preferRelativeResize="0"/>
            <p:nvPr/>
          </p:nvPicPr>
          <p:blipFill rotWithShape="1">
            <a:blip r:embed="rId11">
              <a:alphaModFix/>
            </a:blip>
            <a:srcRect/>
            <a:stretch/>
          </p:blipFill>
          <p:spPr>
            <a:xfrm>
              <a:off x="2087879" y="5073395"/>
              <a:ext cx="2070354" cy="1253490"/>
            </a:xfrm>
            <a:prstGeom prst="rect">
              <a:avLst/>
            </a:prstGeom>
            <a:noFill/>
            <a:ln>
              <a:noFill/>
            </a:ln>
          </p:spPr>
        </p:pic>
        <p:pic>
          <p:nvPicPr>
            <p:cNvPr id="425" name="Google Shape;425;p31"/>
            <p:cNvPicPr preferRelativeResize="0"/>
            <p:nvPr/>
          </p:nvPicPr>
          <p:blipFill rotWithShape="1">
            <a:blip r:embed="rId12">
              <a:alphaModFix/>
            </a:blip>
            <a:srcRect/>
            <a:stretch/>
          </p:blipFill>
          <p:spPr>
            <a:xfrm>
              <a:off x="2103119" y="3851147"/>
              <a:ext cx="2042159" cy="1225295"/>
            </a:xfrm>
            <a:prstGeom prst="rect">
              <a:avLst/>
            </a:prstGeom>
            <a:noFill/>
            <a:ln>
              <a:noFill/>
            </a:ln>
          </p:spPr>
        </p:pic>
      </p:grpSp>
      <p:sp>
        <p:nvSpPr>
          <p:cNvPr id="426" name="Google Shape;426;p31"/>
          <p:cNvSpPr txBox="1"/>
          <p:nvPr/>
        </p:nvSpPr>
        <p:spPr>
          <a:xfrm>
            <a:off x="2103120" y="3851147"/>
            <a:ext cx="2042160" cy="1225550"/>
          </a:xfrm>
          <a:prstGeom prst="rect">
            <a:avLst/>
          </a:prstGeom>
          <a:noFill/>
          <a:ln>
            <a:noFill/>
          </a:ln>
        </p:spPr>
        <p:txBody>
          <a:bodyPr spcFirstLastPara="1" wrap="square" lIns="0" tIns="145400" rIns="0" bIns="0" anchor="t" anchorCtr="0">
            <a:spAutoFit/>
          </a:bodyPr>
          <a:lstStyle/>
          <a:p>
            <a:pPr marL="0" lvl="0" indent="0" algn="l" rtl="0">
              <a:lnSpc>
                <a:spcPct val="100000"/>
              </a:lnSpc>
              <a:spcBef>
                <a:spcPts val="0"/>
              </a:spcBef>
              <a:spcAft>
                <a:spcPts val="0"/>
              </a:spcAft>
              <a:buNone/>
            </a:pPr>
            <a:endParaRPr sz="2000">
              <a:latin typeface="Times New Roman"/>
              <a:ea typeface="Times New Roman"/>
              <a:cs typeface="Times New Roman"/>
              <a:sym typeface="Times New Roman"/>
            </a:endParaRPr>
          </a:p>
          <a:p>
            <a:pPr marL="209550" lvl="0" indent="0" algn="l" rtl="0">
              <a:lnSpc>
                <a:spcPct val="100000"/>
              </a:lnSpc>
              <a:spcBef>
                <a:spcPts val="0"/>
              </a:spcBef>
              <a:spcAft>
                <a:spcPts val="0"/>
              </a:spcAft>
              <a:buNone/>
            </a:pPr>
            <a:r>
              <a:rPr lang="en-US" sz="2000">
                <a:solidFill>
                  <a:srgbClr val="FFFFFF"/>
                </a:solidFill>
                <a:latin typeface="Arial"/>
                <a:ea typeface="Arial"/>
                <a:cs typeface="Arial"/>
                <a:sym typeface="Arial"/>
              </a:rPr>
              <a:t>Movie Theater</a:t>
            </a:r>
            <a:endParaRPr sz="2000">
              <a:latin typeface="Arial"/>
              <a:ea typeface="Arial"/>
              <a:cs typeface="Arial"/>
              <a:sym typeface="Arial"/>
            </a:endParaRPr>
          </a:p>
        </p:txBody>
      </p:sp>
      <p:grpSp>
        <p:nvGrpSpPr>
          <p:cNvPr id="427" name="Google Shape;427;p31"/>
          <p:cNvGrpSpPr/>
          <p:nvPr/>
        </p:nvGrpSpPr>
        <p:grpSpPr>
          <a:xfrm>
            <a:off x="4334255" y="3851147"/>
            <a:ext cx="2070353" cy="2475738"/>
            <a:chOff x="4334255" y="3851147"/>
            <a:chExt cx="2070353" cy="2475738"/>
          </a:xfrm>
        </p:grpSpPr>
        <p:pic>
          <p:nvPicPr>
            <p:cNvPr id="428" name="Google Shape;428;p31"/>
            <p:cNvPicPr preferRelativeResize="0"/>
            <p:nvPr/>
          </p:nvPicPr>
          <p:blipFill rotWithShape="1">
            <a:blip r:embed="rId13">
              <a:alphaModFix/>
            </a:blip>
            <a:srcRect/>
            <a:stretch/>
          </p:blipFill>
          <p:spPr>
            <a:xfrm>
              <a:off x="4334255" y="5073395"/>
              <a:ext cx="2070353" cy="1253490"/>
            </a:xfrm>
            <a:prstGeom prst="rect">
              <a:avLst/>
            </a:prstGeom>
            <a:noFill/>
            <a:ln>
              <a:noFill/>
            </a:ln>
          </p:spPr>
        </p:pic>
        <p:pic>
          <p:nvPicPr>
            <p:cNvPr id="429" name="Google Shape;429;p31"/>
            <p:cNvPicPr preferRelativeResize="0"/>
            <p:nvPr/>
          </p:nvPicPr>
          <p:blipFill rotWithShape="1">
            <a:blip r:embed="rId14">
              <a:alphaModFix/>
            </a:blip>
            <a:srcRect/>
            <a:stretch/>
          </p:blipFill>
          <p:spPr>
            <a:xfrm>
              <a:off x="4349495" y="3851147"/>
              <a:ext cx="2042160" cy="1225295"/>
            </a:xfrm>
            <a:prstGeom prst="rect">
              <a:avLst/>
            </a:prstGeom>
            <a:noFill/>
            <a:ln>
              <a:noFill/>
            </a:ln>
          </p:spPr>
        </p:pic>
      </p:grpSp>
      <p:sp>
        <p:nvSpPr>
          <p:cNvPr id="430" name="Google Shape;430;p31"/>
          <p:cNvSpPr txBox="1"/>
          <p:nvPr/>
        </p:nvSpPr>
        <p:spPr>
          <a:xfrm>
            <a:off x="4349496" y="3851147"/>
            <a:ext cx="2042160" cy="1225550"/>
          </a:xfrm>
          <a:prstGeom prst="rect">
            <a:avLst/>
          </a:prstGeom>
          <a:noFill/>
          <a:ln>
            <a:noFill/>
          </a:ln>
        </p:spPr>
        <p:txBody>
          <a:bodyPr spcFirstLastPara="1" wrap="square" lIns="0" tIns="145400" rIns="0" bIns="0" anchor="t" anchorCtr="0">
            <a:spAutoFit/>
          </a:bodyPr>
          <a:lstStyle/>
          <a:p>
            <a:pPr marL="0" lvl="0" indent="0" algn="l" rtl="0">
              <a:lnSpc>
                <a:spcPct val="100000"/>
              </a:lnSpc>
              <a:spcBef>
                <a:spcPts val="0"/>
              </a:spcBef>
              <a:spcAft>
                <a:spcPts val="0"/>
              </a:spcAft>
              <a:buNone/>
            </a:pPr>
            <a:endParaRPr sz="2000">
              <a:latin typeface="Times New Roman"/>
              <a:ea typeface="Times New Roman"/>
              <a:cs typeface="Times New Roman"/>
              <a:sym typeface="Times New Roman"/>
            </a:endParaRPr>
          </a:p>
          <a:p>
            <a:pPr marL="236220" lvl="0" indent="0" algn="l" rtl="0">
              <a:lnSpc>
                <a:spcPct val="100000"/>
              </a:lnSpc>
              <a:spcBef>
                <a:spcPts val="0"/>
              </a:spcBef>
              <a:spcAft>
                <a:spcPts val="0"/>
              </a:spcAft>
              <a:buNone/>
            </a:pPr>
            <a:r>
              <a:rPr lang="en-US" sz="2000">
                <a:solidFill>
                  <a:srgbClr val="FFFFFF"/>
                </a:solidFill>
                <a:latin typeface="Arial"/>
                <a:ea typeface="Arial"/>
                <a:cs typeface="Arial"/>
                <a:sym typeface="Arial"/>
              </a:rPr>
              <a:t>Games Room</a:t>
            </a:r>
            <a:endParaRPr sz="2000">
              <a:latin typeface="Arial"/>
              <a:ea typeface="Arial"/>
              <a:cs typeface="Arial"/>
              <a:sym typeface="Arial"/>
            </a:endParaRPr>
          </a:p>
        </p:txBody>
      </p:sp>
      <p:grpSp>
        <p:nvGrpSpPr>
          <p:cNvPr id="431" name="Google Shape;431;p31"/>
          <p:cNvGrpSpPr/>
          <p:nvPr/>
        </p:nvGrpSpPr>
        <p:grpSpPr>
          <a:xfrm>
            <a:off x="6580631" y="3851147"/>
            <a:ext cx="2070353" cy="2475738"/>
            <a:chOff x="6580631" y="3851147"/>
            <a:chExt cx="2070353" cy="2475738"/>
          </a:xfrm>
        </p:grpSpPr>
        <p:pic>
          <p:nvPicPr>
            <p:cNvPr id="432" name="Google Shape;432;p31"/>
            <p:cNvPicPr preferRelativeResize="0"/>
            <p:nvPr/>
          </p:nvPicPr>
          <p:blipFill rotWithShape="1">
            <a:blip r:embed="rId15">
              <a:alphaModFix/>
            </a:blip>
            <a:srcRect/>
            <a:stretch/>
          </p:blipFill>
          <p:spPr>
            <a:xfrm>
              <a:off x="6580631" y="5073395"/>
              <a:ext cx="2070353" cy="1253490"/>
            </a:xfrm>
            <a:prstGeom prst="rect">
              <a:avLst/>
            </a:prstGeom>
            <a:noFill/>
            <a:ln>
              <a:noFill/>
            </a:ln>
          </p:spPr>
        </p:pic>
        <p:pic>
          <p:nvPicPr>
            <p:cNvPr id="433" name="Google Shape;433;p31"/>
            <p:cNvPicPr preferRelativeResize="0"/>
            <p:nvPr/>
          </p:nvPicPr>
          <p:blipFill rotWithShape="1">
            <a:blip r:embed="rId16">
              <a:alphaModFix/>
            </a:blip>
            <a:srcRect/>
            <a:stretch/>
          </p:blipFill>
          <p:spPr>
            <a:xfrm>
              <a:off x="6595871" y="3851147"/>
              <a:ext cx="2042160" cy="1225295"/>
            </a:xfrm>
            <a:prstGeom prst="rect">
              <a:avLst/>
            </a:prstGeom>
            <a:noFill/>
            <a:ln>
              <a:noFill/>
            </a:ln>
          </p:spPr>
        </p:pic>
      </p:grpSp>
      <p:sp>
        <p:nvSpPr>
          <p:cNvPr id="434" name="Google Shape;434;p31"/>
          <p:cNvSpPr txBox="1"/>
          <p:nvPr/>
        </p:nvSpPr>
        <p:spPr>
          <a:xfrm>
            <a:off x="6595871" y="3851147"/>
            <a:ext cx="2042160" cy="1225550"/>
          </a:xfrm>
          <a:prstGeom prst="rect">
            <a:avLst/>
          </a:prstGeom>
          <a:noFill/>
          <a:ln>
            <a:noFill/>
          </a:ln>
        </p:spPr>
        <p:txBody>
          <a:bodyPr spcFirstLastPara="1" wrap="square" lIns="0" tIns="145400" rIns="0" bIns="0" anchor="t" anchorCtr="0">
            <a:spAutoFit/>
          </a:bodyPr>
          <a:lstStyle/>
          <a:p>
            <a:pPr marL="0" lvl="0" indent="0" algn="l" rtl="0">
              <a:lnSpc>
                <a:spcPct val="100000"/>
              </a:lnSpc>
              <a:spcBef>
                <a:spcPts val="0"/>
              </a:spcBef>
              <a:spcAft>
                <a:spcPts val="0"/>
              </a:spcAft>
              <a:buNone/>
            </a:pPr>
            <a:endParaRPr sz="2000">
              <a:latin typeface="Times New Roman"/>
              <a:ea typeface="Times New Roman"/>
              <a:cs typeface="Times New Roman"/>
              <a:sym typeface="Times New Roman"/>
            </a:endParaRPr>
          </a:p>
          <a:p>
            <a:pPr marL="377190" lvl="0" indent="0" algn="l" rtl="0">
              <a:lnSpc>
                <a:spcPct val="100000"/>
              </a:lnSpc>
              <a:spcBef>
                <a:spcPts val="0"/>
              </a:spcBef>
              <a:spcAft>
                <a:spcPts val="0"/>
              </a:spcAft>
              <a:buNone/>
            </a:pPr>
            <a:r>
              <a:rPr lang="en-US" sz="2000">
                <a:solidFill>
                  <a:srgbClr val="FFFFFF"/>
                </a:solidFill>
                <a:latin typeface="Arial"/>
                <a:ea typeface="Arial"/>
                <a:cs typeface="Arial"/>
                <a:sym typeface="Arial"/>
              </a:rPr>
              <a:t>Playground</a:t>
            </a:r>
            <a:endParaRPr sz="2000">
              <a:latin typeface="Arial"/>
              <a:ea typeface="Arial"/>
              <a:cs typeface="Arial"/>
              <a:sym typeface="Arial"/>
            </a:endParaRPr>
          </a:p>
        </p:txBody>
      </p:sp>
      <p:grpSp>
        <p:nvGrpSpPr>
          <p:cNvPr id="435" name="Google Shape;435;p31"/>
          <p:cNvGrpSpPr/>
          <p:nvPr/>
        </p:nvGrpSpPr>
        <p:grpSpPr>
          <a:xfrm>
            <a:off x="8827007" y="3851147"/>
            <a:ext cx="2070353" cy="2475738"/>
            <a:chOff x="8827007" y="3851147"/>
            <a:chExt cx="2070353" cy="2475738"/>
          </a:xfrm>
        </p:grpSpPr>
        <p:pic>
          <p:nvPicPr>
            <p:cNvPr id="436" name="Google Shape;436;p31"/>
            <p:cNvPicPr preferRelativeResize="0"/>
            <p:nvPr/>
          </p:nvPicPr>
          <p:blipFill rotWithShape="1">
            <a:blip r:embed="rId17">
              <a:alphaModFix/>
            </a:blip>
            <a:srcRect/>
            <a:stretch/>
          </p:blipFill>
          <p:spPr>
            <a:xfrm>
              <a:off x="8827007" y="5073395"/>
              <a:ext cx="2070353" cy="1253490"/>
            </a:xfrm>
            <a:prstGeom prst="rect">
              <a:avLst/>
            </a:prstGeom>
            <a:noFill/>
            <a:ln>
              <a:noFill/>
            </a:ln>
          </p:spPr>
        </p:pic>
        <p:pic>
          <p:nvPicPr>
            <p:cNvPr id="437" name="Google Shape;437;p31"/>
            <p:cNvPicPr preferRelativeResize="0"/>
            <p:nvPr/>
          </p:nvPicPr>
          <p:blipFill rotWithShape="1">
            <a:blip r:embed="rId18">
              <a:alphaModFix/>
            </a:blip>
            <a:srcRect/>
            <a:stretch/>
          </p:blipFill>
          <p:spPr>
            <a:xfrm>
              <a:off x="8842247" y="3851147"/>
              <a:ext cx="2042159" cy="1225295"/>
            </a:xfrm>
            <a:prstGeom prst="rect">
              <a:avLst/>
            </a:prstGeom>
            <a:noFill/>
            <a:ln>
              <a:noFill/>
            </a:ln>
          </p:spPr>
        </p:pic>
      </p:grpSp>
      <p:sp>
        <p:nvSpPr>
          <p:cNvPr id="438" name="Google Shape;438;p31"/>
          <p:cNvSpPr txBox="1"/>
          <p:nvPr/>
        </p:nvSpPr>
        <p:spPr>
          <a:xfrm>
            <a:off x="8842247" y="3851147"/>
            <a:ext cx="2042160" cy="1225550"/>
          </a:xfrm>
          <a:prstGeom prst="rect">
            <a:avLst/>
          </a:prstGeom>
          <a:noFill/>
          <a:ln>
            <a:noFill/>
          </a:ln>
        </p:spPr>
        <p:txBody>
          <a:bodyPr spcFirstLastPara="1" wrap="square" lIns="0" tIns="56500" rIns="0" bIns="0" anchor="t" anchorCtr="0">
            <a:spAutoFit/>
          </a:bodyPr>
          <a:lstStyle/>
          <a:p>
            <a:pPr marL="0" lvl="0" indent="0" algn="l" rtl="0">
              <a:lnSpc>
                <a:spcPct val="100000"/>
              </a:lnSpc>
              <a:spcBef>
                <a:spcPts val="0"/>
              </a:spcBef>
              <a:spcAft>
                <a:spcPts val="0"/>
              </a:spcAft>
              <a:buNone/>
            </a:pPr>
            <a:endParaRPr sz="2000">
              <a:latin typeface="Times New Roman"/>
              <a:ea typeface="Times New Roman"/>
              <a:cs typeface="Times New Roman"/>
              <a:sym typeface="Times New Roman"/>
            </a:endParaRPr>
          </a:p>
          <a:p>
            <a:pPr marL="645795" marR="474980" lvl="0" indent="-161925" algn="l" rtl="0">
              <a:lnSpc>
                <a:spcPct val="104000"/>
              </a:lnSpc>
              <a:spcBef>
                <a:spcPts val="0"/>
              </a:spcBef>
              <a:spcAft>
                <a:spcPts val="0"/>
              </a:spcAft>
              <a:buNone/>
            </a:pPr>
            <a:r>
              <a:rPr lang="en-US" sz="2000">
                <a:solidFill>
                  <a:srgbClr val="FFFFFF"/>
                </a:solidFill>
                <a:latin typeface="Arial"/>
                <a:ea typeface="Arial"/>
                <a:cs typeface="Arial"/>
                <a:sym typeface="Arial"/>
              </a:rPr>
              <a:t>Volleyball Courts</a:t>
            </a:r>
            <a:endParaRPr sz="2000">
              <a:latin typeface="Arial"/>
              <a:ea typeface="Arial"/>
              <a:cs typeface="Arial"/>
              <a:sym typeface="Arial"/>
            </a:endParaRPr>
          </a:p>
        </p:txBody>
      </p:sp>
      <p:grpSp>
        <p:nvGrpSpPr>
          <p:cNvPr id="439" name="Google Shape;439;p31"/>
          <p:cNvGrpSpPr/>
          <p:nvPr/>
        </p:nvGrpSpPr>
        <p:grpSpPr>
          <a:xfrm>
            <a:off x="2087879" y="5280659"/>
            <a:ext cx="2070354" cy="1577340"/>
            <a:chOff x="2087879" y="5280659"/>
            <a:chExt cx="2070354" cy="1577340"/>
          </a:xfrm>
        </p:grpSpPr>
        <p:pic>
          <p:nvPicPr>
            <p:cNvPr id="440" name="Google Shape;440;p31"/>
            <p:cNvPicPr preferRelativeResize="0"/>
            <p:nvPr/>
          </p:nvPicPr>
          <p:blipFill rotWithShape="1">
            <a:blip r:embed="rId19">
              <a:alphaModFix/>
            </a:blip>
            <a:srcRect/>
            <a:stretch/>
          </p:blipFill>
          <p:spPr>
            <a:xfrm>
              <a:off x="2087879" y="6504434"/>
              <a:ext cx="2070354" cy="353565"/>
            </a:xfrm>
            <a:prstGeom prst="rect">
              <a:avLst/>
            </a:prstGeom>
            <a:noFill/>
            <a:ln>
              <a:noFill/>
            </a:ln>
          </p:spPr>
        </p:pic>
        <p:pic>
          <p:nvPicPr>
            <p:cNvPr id="441" name="Google Shape;441;p31"/>
            <p:cNvPicPr preferRelativeResize="0"/>
            <p:nvPr/>
          </p:nvPicPr>
          <p:blipFill rotWithShape="1">
            <a:blip r:embed="rId20">
              <a:alphaModFix/>
            </a:blip>
            <a:srcRect/>
            <a:stretch/>
          </p:blipFill>
          <p:spPr>
            <a:xfrm>
              <a:off x="2103119" y="5280659"/>
              <a:ext cx="2042159" cy="1226820"/>
            </a:xfrm>
            <a:prstGeom prst="rect">
              <a:avLst/>
            </a:prstGeom>
            <a:noFill/>
            <a:ln>
              <a:noFill/>
            </a:ln>
          </p:spPr>
        </p:pic>
      </p:grpSp>
      <p:sp>
        <p:nvSpPr>
          <p:cNvPr id="442" name="Google Shape;442;p31"/>
          <p:cNvSpPr txBox="1"/>
          <p:nvPr/>
        </p:nvSpPr>
        <p:spPr>
          <a:xfrm>
            <a:off x="2103120" y="5280659"/>
            <a:ext cx="2042160" cy="1226820"/>
          </a:xfrm>
          <a:prstGeom prst="rect">
            <a:avLst/>
          </a:prstGeom>
          <a:noFill/>
          <a:ln>
            <a:noFill/>
          </a:ln>
        </p:spPr>
        <p:txBody>
          <a:bodyPr spcFirstLastPara="1" wrap="square" lIns="0" tIns="13950" rIns="0" bIns="0" anchor="t" anchorCtr="0">
            <a:spAutoFit/>
          </a:bodyPr>
          <a:lstStyle/>
          <a:p>
            <a:pPr marL="0" lvl="0" indent="0" algn="l" rtl="0">
              <a:lnSpc>
                <a:spcPct val="100000"/>
              </a:lnSpc>
              <a:spcBef>
                <a:spcPts val="0"/>
              </a:spcBef>
              <a:spcAft>
                <a:spcPts val="0"/>
              </a:spcAft>
              <a:buNone/>
            </a:pPr>
            <a:endParaRPr sz="2000">
              <a:latin typeface="Times New Roman"/>
              <a:ea typeface="Times New Roman"/>
              <a:cs typeface="Times New Roman"/>
              <a:sym typeface="Times New Roman"/>
            </a:endParaRPr>
          </a:p>
          <a:p>
            <a:pPr marL="214629" lvl="0" indent="0" algn="l" rtl="0">
              <a:lnSpc>
                <a:spcPct val="112000"/>
              </a:lnSpc>
              <a:spcBef>
                <a:spcPts val="0"/>
              </a:spcBef>
              <a:spcAft>
                <a:spcPts val="0"/>
              </a:spcAft>
              <a:buNone/>
            </a:pPr>
            <a:r>
              <a:rPr lang="en-US" sz="2000">
                <a:solidFill>
                  <a:srgbClr val="FFFFFF"/>
                </a:solidFill>
                <a:latin typeface="Arial"/>
                <a:ea typeface="Arial"/>
                <a:cs typeface="Arial"/>
                <a:sym typeface="Arial"/>
              </a:rPr>
              <a:t>Public 18-hole</a:t>
            </a:r>
            <a:endParaRPr sz="2000">
              <a:latin typeface="Arial"/>
              <a:ea typeface="Arial"/>
              <a:cs typeface="Arial"/>
              <a:sym typeface="Arial"/>
            </a:endParaRPr>
          </a:p>
          <a:p>
            <a:pPr marL="340995" lvl="0" indent="0" algn="l" rtl="0">
              <a:lnSpc>
                <a:spcPct val="112000"/>
              </a:lnSpc>
              <a:spcBef>
                <a:spcPts val="0"/>
              </a:spcBef>
              <a:spcAft>
                <a:spcPts val="0"/>
              </a:spcAft>
              <a:buNone/>
            </a:pPr>
            <a:r>
              <a:rPr lang="en-US" sz="2000">
                <a:solidFill>
                  <a:srgbClr val="FFFFFF"/>
                </a:solidFill>
                <a:latin typeface="Arial"/>
                <a:ea typeface="Arial"/>
                <a:cs typeface="Arial"/>
                <a:sym typeface="Arial"/>
              </a:rPr>
              <a:t>Golf Course</a:t>
            </a:r>
            <a:endParaRPr sz="2000">
              <a:latin typeface="Arial"/>
              <a:ea typeface="Arial"/>
              <a:cs typeface="Arial"/>
              <a:sym typeface="Arial"/>
            </a:endParaRPr>
          </a:p>
        </p:txBody>
      </p:sp>
      <p:grpSp>
        <p:nvGrpSpPr>
          <p:cNvPr id="443" name="Google Shape;443;p31"/>
          <p:cNvGrpSpPr/>
          <p:nvPr/>
        </p:nvGrpSpPr>
        <p:grpSpPr>
          <a:xfrm>
            <a:off x="4283964" y="5280659"/>
            <a:ext cx="2239517" cy="1577340"/>
            <a:chOff x="4283964" y="5280659"/>
            <a:chExt cx="2239517" cy="1577340"/>
          </a:xfrm>
        </p:grpSpPr>
        <p:pic>
          <p:nvPicPr>
            <p:cNvPr id="444" name="Google Shape;444;p31"/>
            <p:cNvPicPr preferRelativeResize="0"/>
            <p:nvPr/>
          </p:nvPicPr>
          <p:blipFill rotWithShape="1">
            <a:blip r:embed="rId21">
              <a:alphaModFix/>
            </a:blip>
            <a:srcRect/>
            <a:stretch/>
          </p:blipFill>
          <p:spPr>
            <a:xfrm>
              <a:off x="4283964" y="6504434"/>
              <a:ext cx="2239517" cy="353565"/>
            </a:xfrm>
            <a:prstGeom prst="rect">
              <a:avLst/>
            </a:prstGeom>
            <a:noFill/>
            <a:ln>
              <a:noFill/>
            </a:ln>
          </p:spPr>
        </p:pic>
        <p:pic>
          <p:nvPicPr>
            <p:cNvPr id="445" name="Google Shape;445;p31"/>
            <p:cNvPicPr preferRelativeResize="0"/>
            <p:nvPr/>
          </p:nvPicPr>
          <p:blipFill rotWithShape="1">
            <a:blip r:embed="rId22">
              <a:alphaModFix/>
            </a:blip>
            <a:srcRect/>
            <a:stretch/>
          </p:blipFill>
          <p:spPr>
            <a:xfrm>
              <a:off x="4349496" y="5280659"/>
              <a:ext cx="2042160" cy="1226820"/>
            </a:xfrm>
            <a:prstGeom prst="rect">
              <a:avLst/>
            </a:prstGeom>
            <a:noFill/>
            <a:ln>
              <a:noFill/>
            </a:ln>
          </p:spPr>
        </p:pic>
      </p:grpSp>
      <p:sp>
        <p:nvSpPr>
          <p:cNvPr id="446" name="Google Shape;446;p31"/>
          <p:cNvSpPr txBox="1"/>
          <p:nvPr/>
        </p:nvSpPr>
        <p:spPr>
          <a:xfrm>
            <a:off x="4349496" y="5280659"/>
            <a:ext cx="2042160" cy="1226820"/>
          </a:xfrm>
          <a:prstGeom prst="rect">
            <a:avLst/>
          </a:prstGeom>
          <a:noFill/>
          <a:ln>
            <a:noFill/>
          </a:ln>
        </p:spPr>
        <p:txBody>
          <a:bodyPr spcFirstLastPara="1" wrap="square" lIns="0" tIns="217150" rIns="0" bIns="0" anchor="t" anchorCtr="0">
            <a:spAutoFit/>
          </a:bodyPr>
          <a:lstStyle/>
          <a:p>
            <a:pPr marL="95885" marR="88265" lvl="0" indent="0" algn="ctr" rtl="0">
              <a:lnSpc>
                <a:spcPct val="86200"/>
              </a:lnSpc>
              <a:spcBef>
                <a:spcPts val="0"/>
              </a:spcBef>
              <a:spcAft>
                <a:spcPts val="0"/>
              </a:spcAft>
              <a:buNone/>
            </a:pPr>
            <a:r>
              <a:rPr lang="en-US" sz="2000">
                <a:solidFill>
                  <a:srgbClr val="FFFFFF"/>
                </a:solidFill>
                <a:latin typeface="Arial"/>
                <a:ea typeface="Arial"/>
                <a:cs typeface="Arial"/>
                <a:sym typeface="Arial"/>
              </a:rPr>
              <a:t>Golf Driving Range &amp; Putting Green</a:t>
            </a:r>
            <a:endParaRPr sz="2000">
              <a:latin typeface="Arial"/>
              <a:ea typeface="Arial"/>
              <a:cs typeface="Arial"/>
              <a:sym typeface="Arial"/>
            </a:endParaRPr>
          </a:p>
        </p:txBody>
      </p:sp>
      <p:grpSp>
        <p:nvGrpSpPr>
          <p:cNvPr id="447" name="Google Shape;447;p31"/>
          <p:cNvGrpSpPr/>
          <p:nvPr/>
        </p:nvGrpSpPr>
        <p:grpSpPr>
          <a:xfrm>
            <a:off x="6577583" y="5280659"/>
            <a:ext cx="2140457" cy="1577340"/>
            <a:chOff x="6577583" y="5280659"/>
            <a:chExt cx="2140457" cy="1577340"/>
          </a:xfrm>
        </p:grpSpPr>
        <p:pic>
          <p:nvPicPr>
            <p:cNvPr id="448" name="Google Shape;448;p31"/>
            <p:cNvPicPr preferRelativeResize="0"/>
            <p:nvPr/>
          </p:nvPicPr>
          <p:blipFill rotWithShape="1">
            <a:blip r:embed="rId23">
              <a:alphaModFix/>
            </a:blip>
            <a:srcRect/>
            <a:stretch/>
          </p:blipFill>
          <p:spPr>
            <a:xfrm>
              <a:off x="6577583" y="6504434"/>
              <a:ext cx="2140457" cy="353565"/>
            </a:xfrm>
            <a:prstGeom prst="rect">
              <a:avLst/>
            </a:prstGeom>
            <a:noFill/>
            <a:ln>
              <a:noFill/>
            </a:ln>
          </p:spPr>
        </p:pic>
        <p:pic>
          <p:nvPicPr>
            <p:cNvPr id="449" name="Google Shape;449;p31"/>
            <p:cNvPicPr preferRelativeResize="0"/>
            <p:nvPr/>
          </p:nvPicPr>
          <p:blipFill rotWithShape="1">
            <a:blip r:embed="rId24">
              <a:alphaModFix/>
            </a:blip>
            <a:srcRect/>
            <a:stretch/>
          </p:blipFill>
          <p:spPr>
            <a:xfrm>
              <a:off x="6595871" y="5280659"/>
              <a:ext cx="2042160" cy="1226820"/>
            </a:xfrm>
            <a:prstGeom prst="rect">
              <a:avLst/>
            </a:prstGeom>
            <a:noFill/>
            <a:ln>
              <a:noFill/>
            </a:ln>
          </p:spPr>
        </p:pic>
      </p:grpSp>
      <p:sp>
        <p:nvSpPr>
          <p:cNvPr id="450" name="Google Shape;450;p31"/>
          <p:cNvSpPr txBox="1"/>
          <p:nvPr/>
        </p:nvSpPr>
        <p:spPr>
          <a:xfrm>
            <a:off x="6595871" y="5280659"/>
            <a:ext cx="2042160" cy="1226820"/>
          </a:xfrm>
          <a:prstGeom prst="rect">
            <a:avLst/>
          </a:prstGeom>
          <a:noFill/>
          <a:ln>
            <a:noFill/>
          </a:ln>
        </p:spPr>
        <p:txBody>
          <a:bodyPr spcFirstLastPara="1" wrap="square" lIns="0" tIns="13950" rIns="0" bIns="0" anchor="t" anchorCtr="0">
            <a:spAutoFit/>
          </a:bodyPr>
          <a:lstStyle/>
          <a:p>
            <a:pPr marL="0" lvl="0" indent="0" algn="l" rtl="0">
              <a:lnSpc>
                <a:spcPct val="100000"/>
              </a:lnSpc>
              <a:spcBef>
                <a:spcPts val="0"/>
              </a:spcBef>
              <a:spcAft>
                <a:spcPts val="0"/>
              </a:spcAft>
              <a:buNone/>
            </a:pPr>
            <a:endParaRPr sz="2000">
              <a:latin typeface="Times New Roman"/>
              <a:ea typeface="Times New Roman"/>
              <a:cs typeface="Times New Roman"/>
              <a:sym typeface="Times New Roman"/>
            </a:endParaRPr>
          </a:p>
          <a:p>
            <a:pPr marL="1270" lvl="0" indent="0" algn="ctr" rtl="0">
              <a:lnSpc>
                <a:spcPct val="112000"/>
              </a:lnSpc>
              <a:spcBef>
                <a:spcPts val="0"/>
              </a:spcBef>
              <a:spcAft>
                <a:spcPts val="0"/>
              </a:spcAft>
              <a:buNone/>
            </a:pPr>
            <a:r>
              <a:rPr lang="en-US" sz="2000">
                <a:solidFill>
                  <a:srgbClr val="FFFFFF"/>
                </a:solidFill>
                <a:latin typeface="Arial"/>
                <a:ea typeface="Arial"/>
                <a:cs typeface="Arial"/>
                <a:sym typeface="Arial"/>
              </a:rPr>
              <a:t>Golf Clubhouse</a:t>
            </a:r>
            <a:endParaRPr sz="2000">
              <a:latin typeface="Arial"/>
              <a:ea typeface="Arial"/>
              <a:cs typeface="Arial"/>
              <a:sym typeface="Arial"/>
            </a:endParaRPr>
          </a:p>
          <a:p>
            <a:pPr marL="0" lvl="0" indent="0" algn="ctr" rtl="0">
              <a:lnSpc>
                <a:spcPct val="112000"/>
              </a:lnSpc>
              <a:spcBef>
                <a:spcPts val="0"/>
              </a:spcBef>
              <a:spcAft>
                <a:spcPts val="0"/>
              </a:spcAft>
              <a:buNone/>
            </a:pPr>
            <a:r>
              <a:rPr lang="en-US" sz="2000">
                <a:solidFill>
                  <a:srgbClr val="FFFFFF"/>
                </a:solidFill>
                <a:latin typeface="Arial"/>
                <a:ea typeface="Arial"/>
                <a:cs typeface="Arial"/>
                <a:sym typeface="Arial"/>
              </a:rPr>
              <a:t>&amp; Pro Shop</a:t>
            </a:r>
            <a:endParaRPr sz="2000">
              <a:latin typeface="Arial"/>
              <a:ea typeface="Arial"/>
              <a:cs typeface="Arial"/>
              <a:sym typeface="Arial"/>
            </a:endParaRPr>
          </a:p>
        </p:txBody>
      </p:sp>
      <p:grpSp>
        <p:nvGrpSpPr>
          <p:cNvPr id="451" name="Google Shape;451;p31"/>
          <p:cNvGrpSpPr/>
          <p:nvPr/>
        </p:nvGrpSpPr>
        <p:grpSpPr>
          <a:xfrm>
            <a:off x="8807195" y="5280659"/>
            <a:ext cx="2178557" cy="1577340"/>
            <a:chOff x="8807195" y="5280659"/>
            <a:chExt cx="2178557" cy="1577340"/>
          </a:xfrm>
        </p:grpSpPr>
        <p:pic>
          <p:nvPicPr>
            <p:cNvPr id="452" name="Google Shape;452;p31"/>
            <p:cNvPicPr preferRelativeResize="0"/>
            <p:nvPr/>
          </p:nvPicPr>
          <p:blipFill rotWithShape="1">
            <a:blip r:embed="rId25">
              <a:alphaModFix/>
            </a:blip>
            <a:srcRect/>
            <a:stretch/>
          </p:blipFill>
          <p:spPr>
            <a:xfrm>
              <a:off x="8807195" y="6504434"/>
              <a:ext cx="2178557" cy="353565"/>
            </a:xfrm>
            <a:prstGeom prst="rect">
              <a:avLst/>
            </a:prstGeom>
            <a:noFill/>
            <a:ln>
              <a:noFill/>
            </a:ln>
          </p:spPr>
        </p:pic>
        <p:pic>
          <p:nvPicPr>
            <p:cNvPr id="453" name="Google Shape;453;p31"/>
            <p:cNvPicPr preferRelativeResize="0"/>
            <p:nvPr/>
          </p:nvPicPr>
          <p:blipFill rotWithShape="1">
            <a:blip r:embed="rId26">
              <a:alphaModFix/>
            </a:blip>
            <a:srcRect/>
            <a:stretch/>
          </p:blipFill>
          <p:spPr>
            <a:xfrm>
              <a:off x="8842247" y="5280659"/>
              <a:ext cx="2042159" cy="1226820"/>
            </a:xfrm>
            <a:prstGeom prst="rect">
              <a:avLst/>
            </a:prstGeom>
            <a:noFill/>
            <a:ln>
              <a:noFill/>
            </a:ln>
          </p:spPr>
        </p:pic>
      </p:grpSp>
      <p:sp>
        <p:nvSpPr>
          <p:cNvPr id="454" name="Google Shape;454;p31"/>
          <p:cNvSpPr txBox="1"/>
          <p:nvPr/>
        </p:nvSpPr>
        <p:spPr>
          <a:xfrm>
            <a:off x="8842247" y="5280659"/>
            <a:ext cx="2042160" cy="1226820"/>
          </a:xfrm>
          <a:prstGeom prst="rect">
            <a:avLst/>
          </a:prstGeom>
          <a:noFill/>
          <a:ln>
            <a:noFill/>
          </a:ln>
        </p:spPr>
        <p:txBody>
          <a:bodyPr spcFirstLastPara="1" wrap="square" lIns="0" tIns="217150" rIns="0" bIns="0" anchor="t" anchorCtr="0">
            <a:spAutoFit/>
          </a:bodyPr>
          <a:lstStyle/>
          <a:p>
            <a:pPr marL="125729" marR="117475" lvl="0" indent="2540" algn="ctr" rtl="0">
              <a:lnSpc>
                <a:spcPct val="86200"/>
              </a:lnSpc>
              <a:spcBef>
                <a:spcPts val="0"/>
              </a:spcBef>
              <a:spcAft>
                <a:spcPts val="0"/>
              </a:spcAft>
              <a:buNone/>
            </a:pPr>
            <a:r>
              <a:rPr lang="en-US" sz="2000">
                <a:solidFill>
                  <a:srgbClr val="FFFFFF"/>
                </a:solidFill>
                <a:latin typeface="Arial"/>
                <a:ea typeface="Arial"/>
                <a:cs typeface="Arial"/>
                <a:sym typeface="Arial"/>
              </a:rPr>
              <a:t>6 Clay Tennis Courts &amp; Tennis Clubhouse</a:t>
            </a:r>
            <a:endParaRPr sz="2000">
              <a:latin typeface="Arial"/>
              <a:ea typeface="Arial"/>
              <a:cs typeface="Arial"/>
              <a:sym typeface="Arial"/>
            </a:endParaRPr>
          </a:p>
        </p:txBody>
      </p:sp>
      <p:sp>
        <p:nvSpPr>
          <p:cNvPr id="455" name="Google Shape;455;p31"/>
          <p:cNvSpPr txBox="1"/>
          <p:nvPr/>
        </p:nvSpPr>
        <p:spPr>
          <a:xfrm>
            <a:off x="2081276" y="1583817"/>
            <a:ext cx="7362190" cy="452120"/>
          </a:xfrm>
          <a:prstGeom prst="rect">
            <a:avLst/>
          </a:prstGeom>
          <a:noFill/>
          <a:ln>
            <a:noFill/>
          </a:ln>
        </p:spPr>
        <p:txBody>
          <a:bodyPr spcFirstLastPara="1" wrap="square" lIns="0" tIns="12050" rIns="0" bIns="0" anchor="t" anchorCtr="0">
            <a:spAutoFit/>
          </a:bodyPr>
          <a:lstStyle/>
          <a:p>
            <a:pPr marL="12700" lvl="0" indent="0" algn="l" rtl="0">
              <a:lnSpc>
                <a:spcPct val="100000"/>
              </a:lnSpc>
              <a:spcBef>
                <a:spcPts val="0"/>
              </a:spcBef>
              <a:spcAft>
                <a:spcPts val="0"/>
              </a:spcAft>
              <a:buNone/>
            </a:pPr>
            <a:r>
              <a:rPr lang="en-US" sz="2800">
                <a:solidFill>
                  <a:srgbClr val="1185C3"/>
                </a:solidFill>
                <a:latin typeface="Arial"/>
                <a:ea typeface="Arial"/>
                <a:cs typeface="Arial"/>
                <a:sym typeface="Arial"/>
              </a:rPr>
              <a:t>The Oasis Country Club Community Amenities</a:t>
            </a:r>
            <a:endParaRPr sz="2800">
              <a:latin typeface="Arial"/>
              <a:ea typeface="Arial"/>
              <a:cs typeface="Arial"/>
              <a:sym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59"/>
        <p:cNvGrpSpPr/>
        <p:nvPr/>
      </p:nvGrpSpPr>
      <p:grpSpPr>
        <a:xfrm>
          <a:off x="0" y="0"/>
          <a:ext cx="0" cy="0"/>
          <a:chOff x="0" y="0"/>
          <a:chExt cx="0" cy="0"/>
        </a:xfrm>
      </p:grpSpPr>
      <p:sp>
        <p:nvSpPr>
          <p:cNvPr id="460" name="Google Shape;460;p32"/>
          <p:cNvSpPr/>
          <p:nvPr/>
        </p:nvSpPr>
        <p:spPr>
          <a:xfrm>
            <a:off x="4777740" y="1946148"/>
            <a:ext cx="0" cy="4522470"/>
          </a:xfrm>
          <a:custGeom>
            <a:avLst/>
            <a:gdLst/>
            <a:ahLst/>
            <a:cxnLst/>
            <a:rect l="l" t="t" r="r" b="b"/>
            <a:pathLst>
              <a:path w="120000" h="4522470" extrusionOk="0">
                <a:moveTo>
                  <a:pt x="0" y="0"/>
                </a:moveTo>
                <a:lnTo>
                  <a:pt x="0" y="4521911"/>
                </a:lnTo>
              </a:path>
            </a:pathLst>
          </a:custGeom>
          <a:noFill/>
          <a:ln w="9525" cap="flat" cmpd="sng">
            <a:solidFill>
              <a:srgbClr val="221F1F"/>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461" name="Google Shape;461;p32"/>
          <p:cNvSpPr/>
          <p:nvPr/>
        </p:nvSpPr>
        <p:spPr>
          <a:xfrm>
            <a:off x="8363711" y="2505455"/>
            <a:ext cx="178435" cy="238125"/>
          </a:xfrm>
          <a:custGeom>
            <a:avLst/>
            <a:gdLst/>
            <a:ahLst/>
            <a:cxnLst/>
            <a:rect l="l" t="t" r="r" b="b"/>
            <a:pathLst>
              <a:path w="178434" h="238125" extrusionOk="0">
                <a:moveTo>
                  <a:pt x="178307" y="0"/>
                </a:moveTo>
                <a:lnTo>
                  <a:pt x="0" y="0"/>
                </a:lnTo>
                <a:lnTo>
                  <a:pt x="0" y="237744"/>
                </a:lnTo>
                <a:lnTo>
                  <a:pt x="178307" y="237744"/>
                </a:lnTo>
                <a:lnTo>
                  <a:pt x="178307" y="0"/>
                </a:lnTo>
                <a:close/>
              </a:path>
            </a:pathLst>
          </a:custGeom>
          <a:solidFill>
            <a:srgbClr val="E6E7E8"/>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462" name="Google Shape;462;p32"/>
          <p:cNvSpPr/>
          <p:nvPr/>
        </p:nvSpPr>
        <p:spPr>
          <a:xfrm>
            <a:off x="6848856" y="3354323"/>
            <a:ext cx="180340" cy="238125"/>
          </a:xfrm>
          <a:custGeom>
            <a:avLst/>
            <a:gdLst/>
            <a:ahLst/>
            <a:cxnLst/>
            <a:rect l="l" t="t" r="r" b="b"/>
            <a:pathLst>
              <a:path w="180340" h="238125" extrusionOk="0">
                <a:moveTo>
                  <a:pt x="179831" y="0"/>
                </a:moveTo>
                <a:lnTo>
                  <a:pt x="0" y="0"/>
                </a:lnTo>
                <a:lnTo>
                  <a:pt x="0" y="237743"/>
                </a:lnTo>
                <a:lnTo>
                  <a:pt x="179831" y="237743"/>
                </a:lnTo>
                <a:lnTo>
                  <a:pt x="179831" y="0"/>
                </a:lnTo>
                <a:close/>
              </a:path>
            </a:pathLst>
          </a:custGeom>
          <a:solidFill>
            <a:srgbClr val="808285"/>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463" name="Google Shape;463;p32"/>
          <p:cNvSpPr/>
          <p:nvPr/>
        </p:nvSpPr>
        <p:spPr>
          <a:xfrm>
            <a:off x="6848856" y="3006851"/>
            <a:ext cx="180340" cy="236220"/>
          </a:xfrm>
          <a:custGeom>
            <a:avLst/>
            <a:gdLst/>
            <a:ahLst/>
            <a:cxnLst/>
            <a:rect l="l" t="t" r="r" b="b"/>
            <a:pathLst>
              <a:path w="180340" h="236219" extrusionOk="0">
                <a:moveTo>
                  <a:pt x="179831" y="0"/>
                </a:moveTo>
                <a:lnTo>
                  <a:pt x="0" y="0"/>
                </a:lnTo>
                <a:lnTo>
                  <a:pt x="0" y="236220"/>
                </a:lnTo>
                <a:lnTo>
                  <a:pt x="179831" y="236220"/>
                </a:lnTo>
                <a:lnTo>
                  <a:pt x="179831" y="0"/>
                </a:lnTo>
                <a:close/>
              </a:path>
            </a:pathLst>
          </a:custGeom>
          <a:solidFill>
            <a:srgbClr val="BBBDC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464" name="Google Shape;464;p32"/>
          <p:cNvSpPr/>
          <p:nvPr/>
        </p:nvSpPr>
        <p:spPr>
          <a:xfrm>
            <a:off x="6847331" y="2659379"/>
            <a:ext cx="178435" cy="236220"/>
          </a:xfrm>
          <a:custGeom>
            <a:avLst/>
            <a:gdLst/>
            <a:ahLst/>
            <a:cxnLst/>
            <a:rect l="l" t="t" r="r" b="b"/>
            <a:pathLst>
              <a:path w="178434" h="236219" extrusionOk="0">
                <a:moveTo>
                  <a:pt x="178307" y="0"/>
                </a:moveTo>
                <a:lnTo>
                  <a:pt x="0" y="0"/>
                </a:lnTo>
                <a:lnTo>
                  <a:pt x="0" y="236220"/>
                </a:lnTo>
                <a:lnTo>
                  <a:pt x="178307" y="236220"/>
                </a:lnTo>
                <a:lnTo>
                  <a:pt x="178307" y="0"/>
                </a:lnTo>
                <a:close/>
              </a:path>
            </a:pathLst>
          </a:custGeom>
          <a:solidFill>
            <a:srgbClr val="E8EBED"/>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grpSp>
        <p:nvGrpSpPr>
          <p:cNvPr id="465" name="Google Shape;465;p32"/>
          <p:cNvGrpSpPr/>
          <p:nvPr/>
        </p:nvGrpSpPr>
        <p:grpSpPr>
          <a:xfrm>
            <a:off x="5205984" y="2295144"/>
            <a:ext cx="1426845" cy="1409700"/>
            <a:chOff x="5205984" y="2295144"/>
            <a:chExt cx="1426845" cy="1409700"/>
          </a:xfrm>
        </p:grpSpPr>
        <p:sp>
          <p:nvSpPr>
            <p:cNvPr id="466" name="Google Shape;466;p32"/>
            <p:cNvSpPr/>
            <p:nvPr/>
          </p:nvSpPr>
          <p:spPr>
            <a:xfrm>
              <a:off x="5205984" y="2295144"/>
              <a:ext cx="1426845" cy="1409700"/>
            </a:xfrm>
            <a:custGeom>
              <a:avLst/>
              <a:gdLst/>
              <a:ahLst/>
              <a:cxnLst/>
              <a:rect l="l" t="t" r="r" b="b"/>
              <a:pathLst>
                <a:path w="1426845" h="1409700" extrusionOk="0">
                  <a:moveTo>
                    <a:pt x="15366" y="559434"/>
                  </a:moveTo>
                  <a:lnTo>
                    <a:pt x="5587" y="616203"/>
                  </a:lnTo>
                  <a:lnTo>
                    <a:pt x="762" y="674751"/>
                  </a:lnTo>
                  <a:lnTo>
                    <a:pt x="0" y="704468"/>
                  </a:lnTo>
                  <a:lnTo>
                    <a:pt x="762" y="733043"/>
                  </a:lnTo>
                  <a:lnTo>
                    <a:pt x="5206" y="789051"/>
                  </a:lnTo>
                  <a:lnTo>
                    <a:pt x="13842" y="843533"/>
                  </a:lnTo>
                  <a:lnTo>
                    <a:pt x="26669" y="896492"/>
                  </a:lnTo>
                  <a:lnTo>
                    <a:pt x="43561" y="947927"/>
                  </a:lnTo>
                  <a:lnTo>
                    <a:pt x="64262" y="997584"/>
                  </a:lnTo>
                  <a:lnTo>
                    <a:pt x="88645" y="1044828"/>
                  </a:lnTo>
                  <a:lnTo>
                    <a:pt x="116458" y="1090294"/>
                  </a:lnTo>
                  <a:lnTo>
                    <a:pt x="147319" y="1133602"/>
                  </a:lnTo>
                  <a:lnTo>
                    <a:pt x="181482" y="1174114"/>
                  </a:lnTo>
                  <a:lnTo>
                    <a:pt x="218693" y="1212468"/>
                  </a:lnTo>
                  <a:lnTo>
                    <a:pt x="258444" y="1247393"/>
                  </a:lnTo>
                  <a:lnTo>
                    <a:pt x="300863" y="1279652"/>
                  </a:lnTo>
                  <a:lnTo>
                    <a:pt x="345566" y="1308607"/>
                  </a:lnTo>
                  <a:lnTo>
                    <a:pt x="392556" y="1334515"/>
                  </a:lnTo>
                  <a:lnTo>
                    <a:pt x="441832" y="1356740"/>
                  </a:lnTo>
                  <a:lnTo>
                    <a:pt x="492887" y="1375155"/>
                  </a:lnTo>
                  <a:lnTo>
                    <a:pt x="545845" y="1389760"/>
                  </a:lnTo>
                  <a:lnTo>
                    <a:pt x="600328" y="1400682"/>
                  </a:lnTo>
                  <a:lnTo>
                    <a:pt x="656336" y="1407032"/>
                  </a:lnTo>
                  <a:lnTo>
                    <a:pt x="713358" y="1409318"/>
                  </a:lnTo>
                  <a:lnTo>
                    <a:pt x="741933" y="1408937"/>
                  </a:lnTo>
                  <a:lnTo>
                    <a:pt x="798321" y="1404492"/>
                  </a:lnTo>
                  <a:lnTo>
                    <a:pt x="853566" y="1395856"/>
                  </a:lnTo>
                  <a:lnTo>
                    <a:pt x="907288" y="1383029"/>
                  </a:lnTo>
                  <a:lnTo>
                    <a:pt x="959103" y="1366519"/>
                  </a:lnTo>
                  <a:lnTo>
                    <a:pt x="1009395" y="1345818"/>
                  </a:lnTo>
                  <a:lnTo>
                    <a:pt x="1057528" y="1322196"/>
                  </a:lnTo>
                  <a:lnTo>
                    <a:pt x="1103756" y="1294764"/>
                  </a:lnTo>
                  <a:lnTo>
                    <a:pt x="1147317" y="1263903"/>
                  </a:lnTo>
                  <a:lnTo>
                    <a:pt x="1188339" y="1230121"/>
                  </a:lnTo>
                  <a:lnTo>
                    <a:pt x="1226946" y="1193672"/>
                  </a:lnTo>
                  <a:lnTo>
                    <a:pt x="1262633" y="1154176"/>
                  </a:lnTo>
                  <a:lnTo>
                    <a:pt x="1295018" y="1112519"/>
                  </a:lnTo>
                  <a:lnTo>
                    <a:pt x="1324610" y="1068196"/>
                  </a:lnTo>
                  <a:lnTo>
                    <a:pt x="1350517" y="1021588"/>
                  </a:lnTo>
                  <a:lnTo>
                    <a:pt x="1373123" y="972692"/>
                  </a:lnTo>
                  <a:lnTo>
                    <a:pt x="1391919" y="922401"/>
                  </a:lnTo>
                  <a:lnTo>
                    <a:pt x="1406524" y="870203"/>
                  </a:lnTo>
                  <a:lnTo>
                    <a:pt x="1417446" y="816482"/>
                  </a:lnTo>
                  <a:lnTo>
                    <a:pt x="1424177" y="761238"/>
                  </a:lnTo>
                  <a:lnTo>
                    <a:pt x="1426464" y="704468"/>
                  </a:lnTo>
                  <a:lnTo>
                    <a:pt x="713358" y="704468"/>
                  </a:lnTo>
                  <a:lnTo>
                    <a:pt x="15366" y="559434"/>
                  </a:lnTo>
                  <a:close/>
                </a:path>
                <a:path w="1426845" h="1409700" extrusionOk="0">
                  <a:moveTo>
                    <a:pt x="713358" y="0"/>
                  </a:moveTo>
                  <a:lnTo>
                    <a:pt x="655574" y="2285"/>
                  </a:lnTo>
                  <a:lnTo>
                    <a:pt x="599186" y="9016"/>
                  </a:lnTo>
                  <a:lnTo>
                    <a:pt x="539495" y="21081"/>
                  </a:lnTo>
                  <a:lnTo>
                    <a:pt x="481583" y="37972"/>
                  </a:lnTo>
                  <a:lnTo>
                    <a:pt x="426338" y="59308"/>
                  </a:lnTo>
                  <a:lnTo>
                    <a:pt x="372999" y="85343"/>
                  </a:lnTo>
                  <a:lnTo>
                    <a:pt x="322325" y="114934"/>
                  </a:lnTo>
                  <a:lnTo>
                    <a:pt x="274574" y="148843"/>
                  </a:lnTo>
                  <a:lnTo>
                    <a:pt x="229869" y="186308"/>
                  </a:lnTo>
                  <a:lnTo>
                    <a:pt x="208914" y="206628"/>
                  </a:lnTo>
                  <a:lnTo>
                    <a:pt x="713358" y="704468"/>
                  </a:lnTo>
                  <a:lnTo>
                    <a:pt x="713358" y="0"/>
                  </a:lnTo>
                  <a:close/>
                </a:path>
                <a:path w="1426845" h="1409700" extrusionOk="0">
                  <a:moveTo>
                    <a:pt x="713358" y="0"/>
                  </a:moveTo>
                  <a:lnTo>
                    <a:pt x="713358" y="704468"/>
                  </a:lnTo>
                  <a:lnTo>
                    <a:pt x="1426464" y="704468"/>
                  </a:lnTo>
                  <a:lnTo>
                    <a:pt x="1424177" y="648080"/>
                  </a:lnTo>
                  <a:lnTo>
                    <a:pt x="1417446" y="593216"/>
                  </a:lnTo>
                  <a:lnTo>
                    <a:pt x="1406524" y="539114"/>
                  </a:lnTo>
                  <a:lnTo>
                    <a:pt x="1391919" y="486917"/>
                  </a:lnTo>
                  <a:lnTo>
                    <a:pt x="1373123" y="436625"/>
                  </a:lnTo>
                  <a:lnTo>
                    <a:pt x="1350517" y="387730"/>
                  </a:lnTo>
                  <a:lnTo>
                    <a:pt x="1324610" y="341502"/>
                  </a:lnTo>
                  <a:lnTo>
                    <a:pt x="1295018" y="297179"/>
                  </a:lnTo>
                  <a:lnTo>
                    <a:pt x="1262633" y="255142"/>
                  </a:lnTo>
                  <a:lnTo>
                    <a:pt x="1226946" y="215645"/>
                  </a:lnTo>
                  <a:lnTo>
                    <a:pt x="1188339" y="179196"/>
                  </a:lnTo>
                  <a:lnTo>
                    <a:pt x="1147317" y="145414"/>
                  </a:lnTo>
                  <a:lnTo>
                    <a:pt x="1103756" y="114553"/>
                  </a:lnTo>
                  <a:lnTo>
                    <a:pt x="1057528" y="87121"/>
                  </a:lnTo>
                  <a:lnTo>
                    <a:pt x="1009395" y="63500"/>
                  </a:lnTo>
                  <a:lnTo>
                    <a:pt x="959103" y="42798"/>
                  </a:lnTo>
                  <a:lnTo>
                    <a:pt x="907288" y="26288"/>
                  </a:lnTo>
                  <a:lnTo>
                    <a:pt x="853566" y="13588"/>
                  </a:lnTo>
                  <a:lnTo>
                    <a:pt x="798321" y="4825"/>
                  </a:lnTo>
                  <a:lnTo>
                    <a:pt x="741933" y="380"/>
                  </a:lnTo>
                  <a:lnTo>
                    <a:pt x="713358" y="0"/>
                  </a:lnTo>
                  <a:close/>
                </a:path>
              </a:pathLst>
            </a:custGeom>
            <a:solidFill>
              <a:srgbClr val="1F3D5E"/>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467" name="Google Shape;467;p32"/>
            <p:cNvSpPr/>
            <p:nvPr/>
          </p:nvSpPr>
          <p:spPr>
            <a:xfrm>
              <a:off x="5221224" y="2500884"/>
              <a:ext cx="698500" cy="498475"/>
            </a:xfrm>
            <a:custGeom>
              <a:avLst/>
              <a:gdLst/>
              <a:ahLst/>
              <a:cxnLst/>
              <a:rect l="l" t="t" r="r" b="b"/>
              <a:pathLst>
                <a:path w="698500" h="498475" extrusionOk="0">
                  <a:moveTo>
                    <a:pt x="193421" y="0"/>
                  </a:moveTo>
                  <a:lnTo>
                    <a:pt x="154050" y="42417"/>
                  </a:lnTo>
                  <a:lnTo>
                    <a:pt x="118363" y="87883"/>
                  </a:lnTo>
                  <a:lnTo>
                    <a:pt x="85978" y="136016"/>
                  </a:lnTo>
                  <a:lnTo>
                    <a:pt x="57912" y="186816"/>
                  </a:lnTo>
                  <a:lnTo>
                    <a:pt x="34162" y="240156"/>
                  </a:lnTo>
                  <a:lnTo>
                    <a:pt x="14604" y="295782"/>
                  </a:lnTo>
                  <a:lnTo>
                    <a:pt x="0" y="352932"/>
                  </a:lnTo>
                  <a:lnTo>
                    <a:pt x="697991" y="498348"/>
                  </a:lnTo>
                  <a:lnTo>
                    <a:pt x="193421" y="0"/>
                  </a:lnTo>
                  <a:close/>
                </a:path>
              </a:pathLst>
            </a:custGeom>
            <a:solidFill>
              <a:srgbClr val="E8EBED"/>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468" name="Google Shape;468;p32"/>
            <p:cNvSpPr/>
            <p:nvPr/>
          </p:nvSpPr>
          <p:spPr>
            <a:xfrm>
              <a:off x="5446776" y="2528316"/>
              <a:ext cx="942975" cy="942975"/>
            </a:xfrm>
            <a:custGeom>
              <a:avLst/>
              <a:gdLst/>
              <a:ahLst/>
              <a:cxnLst/>
              <a:rect l="l" t="t" r="r" b="b"/>
              <a:pathLst>
                <a:path w="942975" h="942975" extrusionOk="0">
                  <a:moveTo>
                    <a:pt x="471677" y="0"/>
                  </a:moveTo>
                  <a:lnTo>
                    <a:pt x="414654" y="3429"/>
                  </a:lnTo>
                  <a:lnTo>
                    <a:pt x="359410" y="13081"/>
                  </a:lnTo>
                  <a:lnTo>
                    <a:pt x="306832" y="29337"/>
                  </a:lnTo>
                  <a:lnTo>
                    <a:pt x="257301" y="51435"/>
                  </a:lnTo>
                  <a:lnTo>
                    <a:pt x="210693" y="78486"/>
                  </a:lnTo>
                  <a:lnTo>
                    <a:pt x="167894" y="110744"/>
                  </a:lnTo>
                  <a:lnTo>
                    <a:pt x="128777" y="147574"/>
                  </a:lnTo>
                  <a:lnTo>
                    <a:pt x="94234" y="188468"/>
                  </a:lnTo>
                  <a:lnTo>
                    <a:pt x="64262" y="233553"/>
                  </a:lnTo>
                  <a:lnTo>
                    <a:pt x="39750" y="281686"/>
                  </a:lnTo>
                  <a:lnTo>
                    <a:pt x="20700" y="333121"/>
                  </a:lnTo>
                  <a:lnTo>
                    <a:pt x="7493" y="386842"/>
                  </a:lnTo>
                  <a:lnTo>
                    <a:pt x="762" y="442722"/>
                  </a:lnTo>
                  <a:lnTo>
                    <a:pt x="0" y="471678"/>
                  </a:lnTo>
                  <a:lnTo>
                    <a:pt x="762" y="500253"/>
                  </a:lnTo>
                  <a:lnTo>
                    <a:pt x="7493" y="556133"/>
                  </a:lnTo>
                  <a:lnTo>
                    <a:pt x="20700" y="610235"/>
                  </a:lnTo>
                  <a:lnTo>
                    <a:pt x="39750" y="661288"/>
                  </a:lnTo>
                  <a:lnTo>
                    <a:pt x="64262" y="709422"/>
                  </a:lnTo>
                  <a:lnTo>
                    <a:pt x="94234" y="754507"/>
                  </a:lnTo>
                  <a:lnTo>
                    <a:pt x="128777" y="795401"/>
                  </a:lnTo>
                  <a:lnTo>
                    <a:pt x="167894" y="832231"/>
                  </a:lnTo>
                  <a:lnTo>
                    <a:pt x="210693" y="864488"/>
                  </a:lnTo>
                  <a:lnTo>
                    <a:pt x="257301" y="891921"/>
                  </a:lnTo>
                  <a:lnTo>
                    <a:pt x="306832" y="913638"/>
                  </a:lnTo>
                  <a:lnTo>
                    <a:pt x="359410" y="929894"/>
                  </a:lnTo>
                  <a:lnTo>
                    <a:pt x="414654" y="939546"/>
                  </a:lnTo>
                  <a:lnTo>
                    <a:pt x="471677" y="942975"/>
                  </a:lnTo>
                  <a:lnTo>
                    <a:pt x="500252" y="942213"/>
                  </a:lnTo>
                  <a:lnTo>
                    <a:pt x="556133" y="935482"/>
                  </a:lnTo>
                  <a:lnTo>
                    <a:pt x="610235" y="922274"/>
                  </a:lnTo>
                  <a:lnTo>
                    <a:pt x="661288" y="903605"/>
                  </a:lnTo>
                  <a:lnTo>
                    <a:pt x="709422" y="878713"/>
                  </a:lnTo>
                  <a:lnTo>
                    <a:pt x="754507" y="849122"/>
                  </a:lnTo>
                  <a:lnTo>
                    <a:pt x="795401" y="814197"/>
                  </a:lnTo>
                  <a:lnTo>
                    <a:pt x="832231" y="775462"/>
                  </a:lnTo>
                  <a:lnTo>
                    <a:pt x="864488" y="732282"/>
                  </a:lnTo>
                  <a:lnTo>
                    <a:pt x="891921" y="685673"/>
                  </a:lnTo>
                  <a:lnTo>
                    <a:pt x="913638" y="636143"/>
                  </a:lnTo>
                  <a:lnTo>
                    <a:pt x="929894" y="583564"/>
                  </a:lnTo>
                  <a:lnTo>
                    <a:pt x="939546" y="528447"/>
                  </a:lnTo>
                  <a:lnTo>
                    <a:pt x="942975" y="471678"/>
                  </a:lnTo>
                  <a:lnTo>
                    <a:pt x="942213" y="442722"/>
                  </a:lnTo>
                  <a:lnTo>
                    <a:pt x="935482" y="386842"/>
                  </a:lnTo>
                  <a:lnTo>
                    <a:pt x="922274" y="333121"/>
                  </a:lnTo>
                  <a:lnTo>
                    <a:pt x="903604" y="281686"/>
                  </a:lnTo>
                  <a:lnTo>
                    <a:pt x="878713" y="233553"/>
                  </a:lnTo>
                  <a:lnTo>
                    <a:pt x="849122" y="188468"/>
                  </a:lnTo>
                  <a:lnTo>
                    <a:pt x="814197" y="147574"/>
                  </a:lnTo>
                  <a:lnTo>
                    <a:pt x="775462" y="110744"/>
                  </a:lnTo>
                  <a:lnTo>
                    <a:pt x="732282" y="78486"/>
                  </a:lnTo>
                  <a:lnTo>
                    <a:pt x="685673" y="51435"/>
                  </a:lnTo>
                  <a:lnTo>
                    <a:pt x="636143" y="29337"/>
                  </a:lnTo>
                  <a:lnTo>
                    <a:pt x="583564" y="13081"/>
                  </a:lnTo>
                  <a:lnTo>
                    <a:pt x="528447" y="3429"/>
                  </a:lnTo>
                  <a:lnTo>
                    <a:pt x="471677"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grpSp>
      <p:grpSp>
        <p:nvGrpSpPr>
          <p:cNvPr id="469" name="Google Shape;469;p32"/>
          <p:cNvGrpSpPr/>
          <p:nvPr/>
        </p:nvGrpSpPr>
        <p:grpSpPr>
          <a:xfrm>
            <a:off x="1091183" y="2115311"/>
            <a:ext cx="3258312" cy="3260090"/>
            <a:chOff x="1091183" y="2115311"/>
            <a:chExt cx="3258312" cy="3260090"/>
          </a:xfrm>
        </p:grpSpPr>
        <p:sp>
          <p:nvSpPr>
            <p:cNvPr id="470" name="Google Shape;470;p32"/>
            <p:cNvSpPr/>
            <p:nvPr/>
          </p:nvSpPr>
          <p:spPr>
            <a:xfrm>
              <a:off x="1568195" y="2115311"/>
              <a:ext cx="2781300" cy="3260090"/>
            </a:xfrm>
            <a:custGeom>
              <a:avLst/>
              <a:gdLst/>
              <a:ahLst/>
              <a:cxnLst/>
              <a:rect l="l" t="t" r="r" b="b"/>
              <a:pathLst>
                <a:path w="2781300" h="3260090" extrusionOk="0">
                  <a:moveTo>
                    <a:pt x="1151890" y="1629918"/>
                  </a:moveTo>
                  <a:lnTo>
                    <a:pt x="897509" y="3239897"/>
                  </a:lnTo>
                  <a:lnTo>
                    <a:pt x="927227" y="3244469"/>
                  </a:lnTo>
                  <a:lnTo>
                    <a:pt x="986916" y="3251580"/>
                  </a:lnTo>
                  <a:lnTo>
                    <a:pt x="1017016" y="3254629"/>
                  </a:lnTo>
                  <a:lnTo>
                    <a:pt x="1077086" y="3258312"/>
                  </a:lnTo>
                  <a:lnTo>
                    <a:pt x="1107186" y="3259454"/>
                  </a:lnTo>
                  <a:lnTo>
                    <a:pt x="1137285" y="3259836"/>
                  </a:lnTo>
                  <a:lnTo>
                    <a:pt x="1167256" y="3259836"/>
                  </a:lnTo>
                  <a:lnTo>
                    <a:pt x="1227455" y="3258312"/>
                  </a:lnTo>
                  <a:lnTo>
                    <a:pt x="1287526" y="3254629"/>
                  </a:lnTo>
                  <a:lnTo>
                    <a:pt x="1347597" y="3248533"/>
                  </a:lnTo>
                  <a:lnTo>
                    <a:pt x="1407414" y="3240278"/>
                  </a:lnTo>
                  <a:lnTo>
                    <a:pt x="1151890" y="1629918"/>
                  </a:lnTo>
                  <a:close/>
                </a:path>
                <a:path w="2781300" h="3260090" extrusionOk="0">
                  <a:moveTo>
                    <a:pt x="1151890" y="1629918"/>
                  </a:moveTo>
                  <a:lnTo>
                    <a:pt x="1407414" y="3240278"/>
                  </a:lnTo>
                  <a:lnTo>
                    <a:pt x="1436623" y="3235452"/>
                  </a:lnTo>
                  <a:lnTo>
                    <a:pt x="1495298" y="3223768"/>
                  </a:lnTo>
                  <a:lnTo>
                    <a:pt x="1582801" y="3202686"/>
                  </a:lnTo>
                  <a:lnTo>
                    <a:pt x="1640331" y="3185795"/>
                  </a:lnTo>
                  <a:lnTo>
                    <a:pt x="1697354" y="3166618"/>
                  </a:lnTo>
                  <a:lnTo>
                    <a:pt x="1753742" y="3145536"/>
                  </a:lnTo>
                  <a:lnTo>
                    <a:pt x="1809750" y="3121914"/>
                  </a:lnTo>
                  <a:lnTo>
                    <a:pt x="1864994" y="3096768"/>
                  </a:lnTo>
                  <a:lnTo>
                    <a:pt x="1892045" y="3082798"/>
                  </a:lnTo>
                  <a:lnTo>
                    <a:pt x="1151890" y="1629918"/>
                  </a:lnTo>
                  <a:close/>
                </a:path>
                <a:path w="2781300" h="3260090" extrusionOk="0">
                  <a:moveTo>
                    <a:pt x="1151890" y="1629918"/>
                  </a:moveTo>
                  <a:lnTo>
                    <a:pt x="412115" y="3082417"/>
                  </a:lnTo>
                  <a:lnTo>
                    <a:pt x="439547" y="3096006"/>
                  </a:lnTo>
                  <a:lnTo>
                    <a:pt x="466978" y="3109087"/>
                  </a:lnTo>
                  <a:lnTo>
                    <a:pt x="522604" y="3133598"/>
                  </a:lnTo>
                  <a:lnTo>
                    <a:pt x="578992" y="3156077"/>
                  </a:lnTo>
                  <a:lnTo>
                    <a:pt x="635635" y="3176016"/>
                  </a:lnTo>
                  <a:lnTo>
                    <a:pt x="721741" y="3202304"/>
                  </a:lnTo>
                  <a:lnTo>
                    <a:pt x="779906" y="3217037"/>
                  </a:lnTo>
                  <a:lnTo>
                    <a:pt x="838580" y="3229737"/>
                  </a:lnTo>
                  <a:lnTo>
                    <a:pt x="897509" y="3239897"/>
                  </a:lnTo>
                  <a:lnTo>
                    <a:pt x="1151890" y="1629918"/>
                  </a:lnTo>
                  <a:close/>
                </a:path>
                <a:path w="2781300" h="3260090" extrusionOk="0">
                  <a:moveTo>
                    <a:pt x="1151890" y="1629918"/>
                  </a:moveTo>
                  <a:lnTo>
                    <a:pt x="1892427" y="3082798"/>
                  </a:lnTo>
                  <a:lnTo>
                    <a:pt x="1918334" y="3069336"/>
                  </a:lnTo>
                  <a:lnTo>
                    <a:pt x="1944242" y="3055366"/>
                  </a:lnTo>
                  <a:lnTo>
                    <a:pt x="2020824" y="3009900"/>
                  </a:lnTo>
                  <a:lnTo>
                    <a:pt x="2070480" y="2977261"/>
                  </a:lnTo>
                  <a:lnTo>
                    <a:pt x="2119756" y="2942209"/>
                  </a:lnTo>
                  <a:lnTo>
                    <a:pt x="2191130" y="2886329"/>
                  </a:lnTo>
                  <a:lnTo>
                    <a:pt x="2237231" y="2846451"/>
                  </a:lnTo>
                  <a:lnTo>
                    <a:pt x="2282316" y="2804668"/>
                  </a:lnTo>
                  <a:lnTo>
                    <a:pt x="2304541" y="2782951"/>
                  </a:lnTo>
                  <a:lnTo>
                    <a:pt x="1151890" y="1629918"/>
                  </a:lnTo>
                  <a:close/>
                </a:path>
                <a:path w="2781300" h="3260090" extrusionOk="0">
                  <a:moveTo>
                    <a:pt x="1151890" y="1629918"/>
                  </a:moveTo>
                  <a:lnTo>
                    <a:pt x="0" y="2782570"/>
                  </a:lnTo>
                  <a:lnTo>
                    <a:pt x="22225" y="2803906"/>
                  </a:lnTo>
                  <a:lnTo>
                    <a:pt x="44322" y="2825369"/>
                  </a:lnTo>
                  <a:lnTo>
                    <a:pt x="90170" y="2866009"/>
                  </a:lnTo>
                  <a:lnTo>
                    <a:pt x="136778" y="2905125"/>
                  </a:lnTo>
                  <a:lnTo>
                    <a:pt x="184784" y="2941955"/>
                  </a:lnTo>
                  <a:lnTo>
                    <a:pt x="233679" y="2976499"/>
                  </a:lnTo>
                  <a:lnTo>
                    <a:pt x="283591" y="3009519"/>
                  </a:lnTo>
                  <a:lnTo>
                    <a:pt x="334391" y="3039999"/>
                  </a:lnTo>
                  <a:lnTo>
                    <a:pt x="386206" y="3068955"/>
                  </a:lnTo>
                  <a:lnTo>
                    <a:pt x="412115" y="3082417"/>
                  </a:lnTo>
                  <a:lnTo>
                    <a:pt x="1151890" y="1629918"/>
                  </a:lnTo>
                  <a:close/>
                </a:path>
                <a:path w="2781300" h="3260090" extrusionOk="0">
                  <a:moveTo>
                    <a:pt x="1151890" y="1629918"/>
                  </a:moveTo>
                  <a:lnTo>
                    <a:pt x="2304541" y="2782951"/>
                  </a:lnTo>
                  <a:lnTo>
                    <a:pt x="2347341" y="2738628"/>
                  </a:lnTo>
                  <a:lnTo>
                    <a:pt x="2368041" y="2715641"/>
                  </a:lnTo>
                  <a:lnTo>
                    <a:pt x="2407792" y="2669413"/>
                  </a:lnTo>
                  <a:lnTo>
                    <a:pt x="2463800" y="2598039"/>
                  </a:lnTo>
                  <a:lnTo>
                    <a:pt x="2498343" y="2549144"/>
                  </a:lnTo>
                  <a:lnTo>
                    <a:pt x="2531109" y="2499233"/>
                  </a:lnTo>
                  <a:lnTo>
                    <a:pt x="2561843" y="2448433"/>
                  </a:lnTo>
                  <a:lnTo>
                    <a:pt x="2590800" y="2396998"/>
                  </a:lnTo>
                  <a:lnTo>
                    <a:pt x="2604389" y="2370709"/>
                  </a:lnTo>
                  <a:lnTo>
                    <a:pt x="1151890" y="1629918"/>
                  </a:lnTo>
                  <a:close/>
                </a:path>
                <a:path w="2781300" h="3260090" extrusionOk="0">
                  <a:moveTo>
                    <a:pt x="1151890" y="1629918"/>
                  </a:moveTo>
                  <a:lnTo>
                    <a:pt x="2604389" y="2370709"/>
                  </a:lnTo>
                  <a:lnTo>
                    <a:pt x="2617851" y="2343277"/>
                  </a:lnTo>
                  <a:lnTo>
                    <a:pt x="2631058" y="2315845"/>
                  </a:lnTo>
                  <a:lnTo>
                    <a:pt x="2655442" y="2260600"/>
                  </a:lnTo>
                  <a:lnTo>
                    <a:pt x="2677667" y="2204212"/>
                  </a:lnTo>
                  <a:lnTo>
                    <a:pt x="2697479" y="2147443"/>
                  </a:lnTo>
                  <a:lnTo>
                    <a:pt x="2715514" y="2089912"/>
                  </a:lnTo>
                  <a:lnTo>
                    <a:pt x="2731389" y="2032000"/>
                  </a:lnTo>
                  <a:lnTo>
                    <a:pt x="2744851" y="1973833"/>
                  </a:lnTo>
                  <a:lnTo>
                    <a:pt x="2756534" y="1915160"/>
                  </a:lnTo>
                  <a:lnTo>
                    <a:pt x="2761361" y="1885442"/>
                  </a:lnTo>
                  <a:lnTo>
                    <a:pt x="1151890" y="1629918"/>
                  </a:lnTo>
                  <a:close/>
                </a:path>
                <a:path w="2781300" h="3260090" extrusionOk="0">
                  <a:moveTo>
                    <a:pt x="2604007" y="890270"/>
                  </a:moveTo>
                  <a:lnTo>
                    <a:pt x="1151890" y="1629918"/>
                  </a:lnTo>
                  <a:lnTo>
                    <a:pt x="2761361" y="1885442"/>
                  </a:lnTo>
                  <a:lnTo>
                    <a:pt x="2765932" y="1855724"/>
                  </a:lnTo>
                  <a:lnTo>
                    <a:pt x="2773044" y="1795652"/>
                  </a:lnTo>
                  <a:lnTo>
                    <a:pt x="2777870" y="1735836"/>
                  </a:lnTo>
                  <a:lnTo>
                    <a:pt x="2780538" y="1675764"/>
                  </a:lnTo>
                  <a:lnTo>
                    <a:pt x="2781300" y="1645665"/>
                  </a:lnTo>
                  <a:lnTo>
                    <a:pt x="2781300" y="1615694"/>
                  </a:lnTo>
                  <a:lnTo>
                    <a:pt x="2780538" y="1585214"/>
                  </a:lnTo>
                  <a:lnTo>
                    <a:pt x="2779911" y="1568704"/>
                  </a:lnTo>
                  <a:lnTo>
                    <a:pt x="1538859" y="1568704"/>
                  </a:lnTo>
                  <a:lnTo>
                    <a:pt x="2761361" y="1375537"/>
                  </a:lnTo>
                  <a:lnTo>
                    <a:pt x="2756154" y="1346200"/>
                  </a:lnTo>
                  <a:lnTo>
                    <a:pt x="2750819" y="1316482"/>
                  </a:lnTo>
                  <a:lnTo>
                    <a:pt x="2744851" y="1287145"/>
                  </a:lnTo>
                  <a:lnTo>
                    <a:pt x="2738119" y="1258189"/>
                  </a:lnTo>
                  <a:lnTo>
                    <a:pt x="2731389" y="1228978"/>
                  </a:lnTo>
                  <a:lnTo>
                    <a:pt x="2715132" y="1171066"/>
                  </a:lnTo>
                  <a:lnTo>
                    <a:pt x="2697479" y="1113536"/>
                  </a:lnTo>
                  <a:lnTo>
                    <a:pt x="2677287" y="1056766"/>
                  </a:lnTo>
                  <a:lnTo>
                    <a:pt x="2655062" y="1000378"/>
                  </a:lnTo>
                  <a:lnTo>
                    <a:pt x="2630296" y="945134"/>
                  </a:lnTo>
                  <a:lnTo>
                    <a:pt x="2617469" y="917701"/>
                  </a:lnTo>
                  <a:lnTo>
                    <a:pt x="2604007" y="890270"/>
                  </a:lnTo>
                  <a:close/>
                </a:path>
                <a:path w="2781300" h="3260090" extrusionOk="0">
                  <a:moveTo>
                    <a:pt x="1166114" y="0"/>
                  </a:moveTo>
                  <a:lnTo>
                    <a:pt x="1136142" y="0"/>
                  </a:lnTo>
                  <a:lnTo>
                    <a:pt x="1106042" y="762"/>
                  </a:lnTo>
                  <a:lnTo>
                    <a:pt x="1045972" y="3428"/>
                  </a:lnTo>
                  <a:lnTo>
                    <a:pt x="985773" y="8254"/>
                  </a:lnTo>
                  <a:lnTo>
                    <a:pt x="926084" y="15366"/>
                  </a:lnTo>
                  <a:lnTo>
                    <a:pt x="896366" y="19938"/>
                  </a:lnTo>
                  <a:lnTo>
                    <a:pt x="1151890" y="1629918"/>
                  </a:lnTo>
                  <a:lnTo>
                    <a:pt x="1406271" y="20320"/>
                  </a:lnTo>
                  <a:lnTo>
                    <a:pt x="1376172" y="15748"/>
                  </a:lnTo>
                  <a:lnTo>
                    <a:pt x="1286383" y="5587"/>
                  </a:lnTo>
                  <a:lnTo>
                    <a:pt x="1226311" y="1904"/>
                  </a:lnTo>
                  <a:lnTo>
                    <a:pt x="1166114" y="0"/>
                  </a:lnTo>
                  <a:close/>
                </a:path>
                <a:path w="2781300" h="3260090" extrusionOk="0">
                  <a:moveTo>
                    <a:pt x="1406271" y="20320"/>
                  </a:moveTo>
                  <a:lnTo>
                    <a:pt x="1151890" y="1629918"/>
                  </a:lnTo>
                  <a:lnTo>
                    <a:pt x="1891283" y="177418"/>
                  </a:lnTo>
                  <a:lnTo>
                    <a:pt x="1863852" y="163829"/>
                  </a:lnTo>
                  <a:lnTo>
                    <a:pt x="1808988" y="138302"/>
                  </a:lnTo>
                  <a:lnTo>
                    <a:pt x="1752980" y="115062"/>
                  </a:lnTo>
                  <a:lnTo>
                    <a:pt x="1668145" y="83820"/>
                  </a:lnTo>
                  <a:lnTo>
                    <a:pt x="1610614" y="66166"/>
                  </a:lnTo>
                  <a:lnTo>
                    <a:pt x="1552702" y="50418"/>
                  </a:lnTo>
                  <a:lnTo>
                    <a:pt x="1494536" y="36449"/>
                  </a:lnTo>
                  <a:lnTo>
                    <a:pt x="1435608" y="25146"/>
                  </a:lnTo>
                  <a:lnTo>
                    <a:pt x="1406271" y="20320"/>
                  </a:lnTo>
                  <a:close/>
                </a:path>
                <a:path w="2781300" h="3260090" extrusionOk="0">
                  <a:moveTo>
                    <a:pt x="1891283" y="177800"/>
                  </a:moveTo>
                  <a:lnTo>
                    <a:pt x="1151890" y="1629918"/>
                  </a:lnTo>
                  <a:lnTo>
                    <a:pt x="2303779" y="477647"/>
                  </a:lnTo>
                  <a:lnTo>
                    <a:pt x="2281681" y="455802"/>
                  </a:lnTo>
                  <a:lnTo>
                    <a:pt x="2236596" y="414147"/>
                  </a:lnTo>
                  <a:lnTo>
                    <a:pt x="2190368" y="374268"/>
                  </a:lnTo>
                  <a:lnTo>
                    <a:pt x="2142998" y="336296"/>
                  </a:lnTo>
                  <a:lnTo>
                    <a:pt x="2094483" y="300609"/>
                  </a:lnTo>
                  <a:lnTo>
                    <a:pt x="2044953" y="266826"/>
                  </a:lnTo>
                  <a:lnTo>
                    <a:pt x="1994534" y="235203"/>
                  </a:lnTo>
                  <a:lnTo>
                    <a:pt x="1943480" y="205232"/>
                  </a:lnTo>
                  <a:lnTo>
                    <a:pt x="1891283" y="177800"/>
                  </a:lnTo>
                  <a:close/>
                </a:path>
                <a:path w="2781300" h="3260090" extrusionOk="0">
                  <a:moveTo>
                    <a:pt x="2303779" y="477647"/>
                  </a:moveTo>
                  <a:lnTo>
                    <a:pt x="1151890" y="1629918"/>
                  </a:lnTo>
                  <a:lnTo>
                    <a:pt x="2603627" y="890270"/>
                  </a:lnTo>
                  <a:lnTo>
                    <a:pt x="2590038" y="863980"/>
                  </a:lnTo>
                  <a:lnTo>
                    <a:pt x="2561463" y="812546"/>
                  </a:lnTo>
                  <a:lnTo>
                    <a:pt x="2530729" y="761746"/>
                  </a:lnTo>
                  <a:lnTo>
                    <a:pt x="2497963" y="711835"/>
                  </a:lnTo>
                  <a:lnTo>
                    <a:pt x="2445004" y="638555"/>
                  </a:lnTo>
                  <a:lnTo>
                    <a:pt x="2407157" y="591185"/>
                  </a:lnTo>
                  <a:lnTo>
                    <a:pt x="2367279" y="544957"/>
                  </a:lnTo>
                  <a:lnTo>
                    <a:pt x="2325624" y="499872"/>
                  </a:lnTo>
                  <a:lnTo>
                    <a:pt x="2303779" y="477647"/>
                  </a:lnTo>
                  <a:close/>
                </a:path>
                <a:path w="2781300" h="3260090" extrusionOk="0">
                  <a:moveTo>
                    <a:pt x="2761361" y="1375537"/>
                  </a:moveTo>
                  <a:lnTo>
                    <a:pt x="1538859" y="1568704"/>
                  </a:lnTo>
                  <a:lnTo>
                    <a:pt x="2779911" y="1568704"/>
                  </a:lnTo>
                  <a:lnTo>
                    <a:pt x="2777870" y="1525015"/>
                  </a:lnTo>
                  <a:lnTo>
                    <a:pt x="2769616" y="1435227"/>
                  </a:lnTo>
                  <a:lnTo>
                    <a:pt x="2761361" y="1375537"/>
                  </a:lnTo>
                  <a:close/>
                </a:path>
              </a:pathLst>
            </a:custGeom>
            <a:solidFill>
              <a:srgbClr val="E6E7E8"/>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471" name="Google Shape;471;p32"/>
            <p:cNvSpPr/>
            <p:nvPr/>
          </p:nvSpPr>
          <p:spPr>
            <a:xfrm>
              <a:off x="1091183" y="2135123"/>
              <a:ext cx="1629410" cy="2763520"/>
            </a:xfrm>
            <a:custGeom>
              <a:avLst/>
              <a:gdLst/>
              <a:ahLst/>
              <a:cxnLst/>
              <a:rect l="l" t="t" r="r" b="b"/>
              <a:pathLst>
                <a:path w="1629410" h="2763520" extrusionOk="0">
                  <a:moveTo>
                    <a:pt x="1629155" y="1610233"/>
                  </a:moveTo>
                  <a:lnTo>
                    <a:pt x="177304" y="2350262"/>
                  </a:lnTo>
                  <a:lnTo>
                    <a:pt x="190881" y="2376297"/>
                  </a:lnTo>
                  <a:lnTo>
                    <a:pt x="205104" y="2402205"/>
                  </a:lnTo>
                  <a:lnTo>
                    <a:pt x="234822" y="2453640"/>
                  </a:lnTo>
                  <a:lnTo>
                    <a:pt x="266700" y="2504059"/>
                  </a:lnTo>
                  <a:lnTo>
                    <a:pt x="300100" y="2553335"/>
                  </a:lnTo>
                  <a:lnTo>
                    <a:pt x="354584" y="2625852"/>
                  </a:lnTo>
                  <a:lnTo>
                    <a:pt x="413638" y="2695702"/>
                  </a:lnTo>
                  <a:lnTo>
                    <a:pt x="455675" y="2740787"/>
                  </a:lnTo>
                  <a:lnTo>
                    <a:pt x="477393" y="2763012"/>
                  </a:lnTo>
                  <a:lnTo>
                    <a:pt x="1629155" y="1610233"/>
                  </a:lnTo>
                  <a:close/>
                </a:path>
                <a:path w="1629410" h="2763520" extrusionOk="0">
                  <a:moveTo>
                    <a:pt x="1629155" y="1610233"/>
                  </a:moveTo>
                  <a:lnTo>
                    <a:pt x="19913" y="1865121"/>
                  </a:lnTo>
                  <a:lnTo>
                    <a:pt x="24790" y="1894332"/>
                  </a:lnTo>
                  <a:lnTo>
                    <a:pt x="30429" y="1923669"/>
                  </a:lnTo>
                  <a:lnTo>
                    <a:pt x="42824" y="1982343"/>
                  </a:lnTo>
                  <a:lnTo>
                    <a:pt x="57467" y="2040636"/>
                  </a:lnTo>
                  <a:lnTo>
                    <a:pt x="74371" y="2098040"/>
                  </a:lnTo>
                  <a:lnTo>
                    <a:pt x="93535" y="2155190"/>
                  </a:lnTo>
                  <a:lnTo>
                    <a:pt x="114566" y="2211959"/>
                  </a:lnTo>
                  <a:lnTo>
                    <a:pt x="138239" y="2267585"/>
                  </a:lnTo>
                  <a:lnTo>
                    <a:pt x="163779" y="2322830"/>
                  </a:lnTo>
                  <a:lnTo>
                    <a:pt x="177304" y="2350262"/>
                  </a:lnTo>
                  <a:lnTo>
                    <a:pt x="1629155" y="1610233"/>
                  </a:lnTo>
                  <a:close/>
                </a:path>
                <a:path w="1629410" h="2763520" extrusionOk="0">
                  <a:moveTo>
                    <a:pt x="19532" y="1354963"/>
                  </a:moveTo>
                  <a:lnTo>
                    <a:pt x="11264" y="1414779"/>
                  </a:lnTo>
                  <a:lnTo>
                    <a:pt x="5257" y="1474470"/>
                  </a:lnTo>
                  <a:lnTo>
                    <a:pt x="1498" y="1534668"/>
                  </a:lnTo>
                  <a:lnTo>
                    <a:pt x="0" y="1594865"/>
                  </a:lnTo>
                  <a:lnTo>
                    <a:pt x="0" y="1624838"/>
                  </a:lnTo>
                  <a:lnTo>
                    <a:pt x="1498" y="1685036"/>
                  </a:lnTo>
                  <a:lnTo>
                    <a:pt x="5638" y="1745107"/>
                  </a:lnTo>
                  <a:lnTo>
                    <a:pt x="11645" y="1805305"/>
                  </a:lnTo>
                  <a:lnTo>
                    <a:pt x="19913" y="1865121"/>
                  </a:lnTo>
                  <a:lnTo>
                    <a:pt x="1629155" y="1610233"/>
                  </a:lnTo>
                  <a:lnTo>
                    <a:pt x="19532" y="1354963"/>
                  </a:lnTo>
                  <a:close/>
                </a:path>
                <a:path w="1629410" h="2763520" extrusionOk="0">
                  <a:moveTo>
                    <a:pt x="176923" y="869823"/>
                  </a:moveTo>
                  <a:lnTo>
                    <a:pt x="150253" y="924305"/>
                  </a:lnTo>
                  <a:lnTo>
                    <a:pt x="125844" y="979931"/>
                  </a:lnTo>
                  <a:lnTo>
                    <a:pt x="103301" y="1036320"/>
                  </a:lnTo>
                  <a:lnTo>
                    <a:pt x="83388" y="1093089"/>
                  </a:lnTo>
                  <a:lnTo>
                    <a:pt x="65366" y="1150492"/>
                  </a:lnTo>
                  <a:lnTo>
                    <a:pt x="49580" y="1208404"/>
                  </a:lnTo>
                  <a:lnTo>
                    <a:pt x="36055" y="1266698"/>
                  </a:lnTo>
                  <a:lnTo>
                    <a:pt x="24790" y="1325372"/>
                  </a:lnTo>
                  <a:lnTo>
                    <a:pt x="19532" y="1354963"/>
                  </a:lnTo>
                  <a:lnTo>
                    <a:pt x="1629155" y="1610233"/>
                  </a:lnTo>
                  <a:lnTo>
                    <a:pt x="176923" y="869823"/>
                  </a:lnTo>
                  <a:close/>
                </a:path>
                <a:path w="1629410" h="2763520" extrusionOk="0">
                  <a:moveTo>
                    <a:pt x="476631" y="457453"/>
                  </a:moveTo>
                  <a:lnTo>
                    <a:pt x="433831" y="501776"/>
                  </a:lnTo>
                  <a:lnTo>
                    <a:pt x="392938" y="547242"/>
                  </a:lnTo>
                  <a:lnTo>
                    <a:pt x="354203" y="594233"/>
                  </a:lnTo>
                  <a:lnTo>
                    <a:pt x="299719" y="666368"/>
                  </a:lnTo>
                  <a:lnTo>
                    <a:pt x="265938" y="716026"/>
                  </a:lnTo>
                  <a:lnTo>
                    <a:pt x="218947" y="791972"/>
                  </a:lnTo>
                  <a:lnTo>
                    <a:pt x="190500" y="843406"/>
                  </a:lnTo>
                  <a:lnTo>
                    <a:pt x="176923" y="869823"/>
                  </a:lnTo>
                  <a:lnTo>
                    <a:pt x="1629155" y="1610233"/>
                  </a:lnTo>
                  <a:lnTo>
                    <a:pt x="476631" y="457453"/>
                  </a:lnTo>
                  <a:close/>
                </a:path>
                <a:path w="1629410" h="2763520" extrusionOk="0">
                  <a:moveTo>
                    <a:pt x="888746" y="157099"/>
                  </a:moveTo>
                  <a:lnTo>
                    <a:pt x="836548" y="184912"/>
                  </a:lnTo>
                  <a:lnTo>
                    <a:pt x="785495" y="214629"/>
                  </a:lnTo>
                  <a:lnTo>
                    <a:pt x="735076" y="246506"/>
                  </a:lnTo>
                  <a:lnTo>
                    <a:pt x="685927" y="280415"/>
                  </a:lnTo>
                  <a:lnTo>
                    <a:pt x="637413" y="316102"/>
                  </a:lnTo>
                  <a:lnTo>
                    <a:pt x="590168" y="353695"/>
                  </a:lnTo>
                  <a:lnTo>
                    <a:pt x="543560" y="393573"/>
                  </a:lnTo>
                  <a:lnTo>
                    <a:pt x="476631" y="457073"/>
                  </a:lnTo>
                  <a:lnTo>
                    <a:pt x="1629155" y="1610233"/>
                  </a:lnTo>
                  <a:lnTo>
                    <a:pt x="888746" y="157099"/>
                  </a:lnTo>
                  <a:close/>
                </a:path>
                <a:path w="1629410" h="2763520" extrusionOk="0">
                  <a:moveTo>
                    <a:pt x="1373759" y="0"/>
                  </a:moveTo>
                  <a:lnTo>
                    <a:pt x="1285493" y="16510"/>
                  </a:lnTo>
                  <a:lnTo>
                    <a:pt x="1227201" y="30099"/>
                  </a:lnTo>
                  <a:lnTo>
                    <a:pt x="1169416" y="45847"/>
                  </a:lnTo>
                  <a:lnTo>
                    <a:pt x="1111885" y="63880"/>
                  </a:lnTo>
                  <a:lnTo>
                    <a:pt x="1055116" y="83820"/>
                  </a:lnTo>
                  <a:lnTo>
                    <a:pt x="998854" y="106045"/>
                  </a:lnTo>
                  <a:lnTo>
                    <a:pt x="916178" y="143637"/>
                  </a:lnTo>
                  <a:lnTo>
                    <a:pt x="888746" y="157099"/>
                  </a:lnTo>
                  <a:lnTo>
                    <a:pt x="1629155" y="1610233"/>
                  </a:lnTo>
                  <a:lnTo>
                    <a:pt x="1373759" y="0"/>
                  </a:lnTo>
                  <a:close/>
                </a:path>
              </a:pathLst>
            </a:custGeom>
            <a:solidFill>
              <a:srgbClr val="1F3D5E"/>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472" name="Google Shape;472;p32"/>
            <p:cNvSpPr/>
            <p:nvPr/>
          </p:nvSpPr>
          <p:spPr>
            <a:xfrm>
              <a:off x="1636775" y="2676143"/>
              <a:ext cx="2171700" cy="2171700"/>
            </a:xfrm>
            <a:custGeom>
              <a:avLst/>
              <a:gdLst/>
              <a:ahLst/>
              <a:cxnLst/>
              <a:rect l="l" t="t" r="r" b="b"/>
              <a:pathLst>
                <a:path w="2171700" h="2171700" extrusionOk="0">
                  <a:moveTo>
                    <a:pt x="1226439" y="2164206"/>
                  </a:moveTo>
                  <a:lnTo>
                    <a:pt x="945642" y="2164206"/>
                  </a:lnTo>
                  <a:lnTo>
                    <a:pt x="973074" y="2171699"/>
                  </a:lnTo>
                  <a:lnTo>
                    <a:pt x="1198626" y="2171699"/>
                  </a:lnTo>
                  <a:lnTo>
                    <a:pt x="1226439" y="2164206"/>
                  </a:lnTo>
                  <a:close/>
                </a:path>
                <a:path w="2171700" h="2171700" extrusionOk="0">
                  <a:moveTo>
                    <a:pt x="1307973" y="2149093"/>
                  </a:moveTo>
                  <a:lnTo>
                    <a:pt x="863726" y="2149093"/>
                  </a:lnTo>
                  <a:lnTo>
                    <a:pt x="917829" y="2164206"/>
                  </a:lnTo>
                  <a:lnTo>
                    <a:pt x="1253871" y="2164206"/>
                  </a:lnTo>
                  <a:lnTo>
                    <a:pt x="1307973" y="2149093"/>
                  </a:lnTo>
                  <a:close/>
                </a:path>
                <a:path w="2171700" h="2171700" extrusionOk="0">
                  <a:moveTo>
                    <a:pt x="1361313" y="30098"/>
                  </a:moveTo>
                  <a:lnTo>
                    <a:pt x="810387" y="30098"/>
                  </a:lnTo>
                  <a:lnTo>
                    <a:pt x="758063" y="45084"/>
                  </a:lnTo>
                  <a:lnTo>
                    <a:pt x="732536" y="60070"/>
                  </a:lnTo>
                  <a:lnTo>
                    <a:pt x="681863" y="75183"/>
                  </a:lnTo>
                  <a:lnTo>
                    <a:pt x="656971" y="90169"/>
                  </a:lnTo>
                  <a:lnTo>
                    <a:pt x="608457" y="105155"/>
                  </a:lnTo>
                  <a:lnTo>
                    <a:pt x="584454" y="120268"/>
                  </a:lnTo>
                  <a:lnTo>
                    <a:pt x="537844" y="150240"/>
                  </a:lnTo>
                  <a:lnTo>
                    <a:pt x="515238" y="157860"/>
                  </a:lnTo>
                  <a:lnTo>
                    <a:pt x="470535" y="187832"/>
                  </a:lnTo>
                  <a:lnTo>
                    <a:pt x="449199" y="202945"/>
                  </a:lnTo>
                  <a:lnTo>
                    <a:pt x="427736" y="217931"/>
                  </a:lnTo>
                  <a:lnTo>
                    <a:pt x="406654" y="240410"/>
                  </a:lnTo>
                  <a:lnTo>
                    <a:pt x="386334" y="255523"/>
                  </a:lnTo>
                  <a:lnTo>
                    <a:pt x="366522" y="270509"/>
                  </a:lnTo>
                  <a:lnTo>
                    <a:pt x="346963" y="293115"/>
                  </a:lnTo>
                  <a:lnTo>
                    <a:pt x="327787" y="308101"/>
                  </a:lnTo>
                  <a:lnTo>
                    <a:pt x="308991" y="323088"/>
                  </a:lnTo>
                  <a:lnTo>
                    <a:pt x="290575" y="345693"/>
                  </a:lnTo>
                  <a:lnTo>
                    <a:pt x="272923" y="368172"/>
                  </a:lnTo>
                  <a:lnTo>
                    <a:pt x="255524" y="383285"/>
                  </a:lnTo>
                  <a:lnTo>
                    <a:pt x="238632" y="405764"/>
                  </a:lnTo>
                  <a:lnTo>
                    <a:pt x="206375" y="450850"/>
                  </a:lnTo>
                  <a:lnTo>
                    <a:pt x="191262" y="473455"/>
                  </a:lnTo>
                  <a:lnTo>
                    <a:pt x="176275" y="488441"/>
                  </a:lnTo>
                  <a:lnTo>
                    <a:pt x="162051" y="511047"/>
                  </a:lnTo>
                  <a:lnTo>
                    <a:pt x="148462" y="541019"/>
                  </a:lnTo>
                  <a:lnTo>
                    <a:pt x="135255" y="563626"/>
                  </a:lnTo>
                  <a:lnTo>
                    <a:pt x="110490" y="608710"/>
                  </a:lnTo>
                  <a:lnTo>
                    <a:pt x="88011" y="653795"/>
                  </a:lnTo>
                  <a:lnTo>
                    <a:pt x="77850" y="683767"/>
                  </a:lnTo>
                  <a:lnTo>
                    <a:pt x="68072" y="706373"/>
                  </a:lnTo>
                  <a:lnTo>
                    <a:pt x="59055" y="728852"/>
                  </a:lnTo>
                  <a:lnTo>
                    <a:pt x="50418" y="758951"/>
                  </a:lnTo>
                  <a:lnTo>
                    <a:pt x="42418" y="781557"/>
                  </a:lnTo>
                  <a:lnTo>
                    <a:pt x="35306" y="811529"/>
                  </a:lnTo>
                  <a:lnTo>
                    <a:pt x="28956" y="834135"/>
                  </a:lnTo>
                  <a:lnTo>
                    <a:pt x="22987" y="864107"/>
                  </a:lnTo>
                  <a:lnTo>
                    <a:pt x="17653" y="894206"/>
                  </a:lnTo>
                  <a:lnTo>
                    <a:pt x="13207" y="916813"/>
                  </a:lnTo>
                  <a:lnTo>
                    <a:pt x="9017" y="946784"/>
                  </a:lnTo>
                  <a:lnTo>
                    <a:pt x="5968" y="976883"/>
                  </a:lnTo>
                  <a:lnTo>
                    <a:pt x="3429" y="999489"/>
                  </a:lnTo>
                  <a:lnTo>
                    <a:pt x="1524" y="1029461"/>
                  </a:lnTo>
                  <a:lnTo>
                    <a:pt x="381" y="1059560"/>
                  </a:lnTo>
                  <a:lnTo>
                    <a:pt x="0" y="1089659"/>
                  </a:lnTo>
                  <a:lnTo>
                    <a:pt x="381" y="1112138"/>
                  </a:lnTo>
                  <a:lnTo>
                    <a:pt x="3429" y="1172209"/>
                  </a:lnTo>
                  <a:lnTo>
                    <a:pt x="9017" y="1224914"/>
                  </a:lnTo>
                  <a:lnTo>
                    <a:pt x="17653" y="1284985"/>
                  </a:lnTo>
                  <a:lnTo>
                    <a:pt x="22987" y="1307464"/>
                  </a:lnTo>
                  <a:lnTo>
                    <a:pt x="28956" y="1337563"/>
                  </a:lnTo>
                  <a:lnTo>
                    <a:pt x="35306" y="1360169"/>
                  </a:lnTo>
                  <a:lnTo>
                    <a:pt x="42418" y="1390141"/>
                  </a:lnTo>
                  <a:lnTo>
                    <a:pt x="50418" y="1412747"/>
                  </a:lnTo>
                  <a:lnTo>
                    <a:pt x="59055" y="1442846"/>
                  </a:lnTo>
                  <a:lnTo>
                    <a:pt x="68072" y="1465325"/>
                  </a:lnTo>
                  <a:lnTo>
                    <a:pt x="77850" y="1495424"/>
                  </a:lnTo>
                  <a:lnTo>
                    <a:pt x="88011" y="1517903"/>
                  </a:lnTo>
                  <a:lnTo>
                    <a:pt x="98806" y="1540509"/>
                  </a:lnTo>
                  <a:lnTo>
                    <a:pt x="110490" y="1562988"/>
                  </a:lnTo>
                  <a:lnTo>
                    <a:pt x="122555" y="1593087"/>
                  </a:lnTo>
                  <a:lnTo>
                    <a:pt x="148462" y="1638172"/>
                  </a:lnTo>
                  <a:lnTo>
                    <a:pt x="176275" y="1683257"/>
                  </a:lnTo>
                  <a:lnTo>
                    <a:pt x="206375" y="1728342"/>
                  </a:lnTo>
                  <a:lnTo>
                    <a:pt x="222504" y="1743328"/>
                  </a:lnTo>
                  <a:lnTo>
                    <a:pt x="238632" y="1765934"/>
                  </a:lnTo>
                  <a:lnTo>
                    <a:pt x="255524" y="1788413"/>
                  </a:lnTo>
                  <a:lnTo>
                    <a:pt x="272923" y="1811019"/>
                  </a:lnTo>
                  <a:lnTo>
                    <a:pt x="290575" y="1826005"/>
                  </a:lnTo>
                  <a:lnTo>
                    <a:pt x="308991" y="1848611"/>
                  </a:lnTo>
                  <a:lnTo>
                    <a:pt x="327787" y="1863597"/>
                  </a:lnTo>
                  <a:lnTo>
                    <a:pt x="346963" y="1886203"/>
                  </a:lnTo>
                  <a:lnTo>
                    <a:pt x="386334" y="1916175"/>
                  </a:lnTo>
                  <a:lnTo>
                    <a:pt x="406654" y="1938781"/>
                  </a:lnTo>
                  <a:lnTo>
                    <a:pt x="427736" y="1953767"/>
                  </a:lnTo>
                  <a:lnTo>
                    <a:pt x="449199" y="1968753"/>
                  </a:lnTo>
                  <a:lnTo>
                    <a:pt x="470535" y="1983866"/>
                  </a:lnTo>
                  <a:lnTo>
                    <a:pt x="537844" y="2028951"/>
                  </a:lnTo>
                  <a:lnTo>
                    <a:pt x="561213" y="2036444"/>
                  </a:lnTo>
                  <a:lnTo>
                    <a:pt x="608457" y="2066543"/>
                  </a:lnTo>
                  <a:lnTo>
                    <a:pt x="632587" y="2074036"/>
                  </a:lnTo>
                  <a:lnTo>
                    <a:pt x="656971" y="2089022"/>
                  </a:lnTo>
                  <a:lnTo>
                    <a:pt x="707009" y="2104008"/>
                  </a:lnTo>
                  <a:lnTo>
                    <a:pt x="732536" y="2119122"/>
                  </a:lnTo>
                  <a:lnTo>
                    <a:pt x="837057" y="2149093"/>
                  </a:lnTo>
                  <a:lnTo>
                    <a:pt x="1335024" y="2149093"/>
                  </a:lnTo>
                  <a:lnTo>
                    <a:pt x="1439545" y="2119122"/>
                  </a:lnTo>
                  <a:lnTo>
                    <a:pt x="1464691" y="2104008"/>
                  </a:lnTo>
                  <a:lnTo>
                    <a:pt x="1514729" y="2089022"/>
                  </a:lnTo>
                  <a:lnTo>
                    <a:pt x="1539113" y="2074036"/>
                  </a:lnTo>
                  <a:lnTo>
                    <a:pt x="1563624" y="2066543"/>
                  </a:lnTo>
                  <a:lnTo>
                    <a:pt x="1610868" y="2036444"/>
                  </a:lnTo>
                  <a:lnTo>
                    <a:pt x="1679321" y="1998852"/>
                  </a:lnTo>
                  <a:lnTo>
                    <a:pt x="1744345" y="1953767"/>
                  </a:lnTo>
                  <a:lnTo>
                    <a:pt x="1785747" y="1916175"/>
                  </a:lnTo>
                  <a:lnTo>
                    <a:pt x="1825116" y="1886203"/>
                  </a:lnTo>
                  <a:lnTo>
                    <a:pt x="1844294" y="1863597"/>
                  </a:lnTo>
                  <a:lnTo>
                    <a:pt x="1863089" y="1848611"/>
                  </a:lnTo>
                  <a:lnTo>
                    <a:pt x="1881124" y="1826005"/>
                  </a:lnTo>
                  <a:lnTo>
                    <a:pt x="1899158" y="1811019"/>
                  </a:lnTo>
                  <a:lnTo>
                    <a:pt x="1916429" y="1788413"/>
                  </a:lnTo>
                  <a:lnTo>
                    <a:pt x="1933448" y="1765934"/>
                  </a:lnTo>
                  <a:lnTo>
                    <a:pt x="1949577" y="1743328"/>
                  </a:lnTo>
                  <a:lnTo>
                    <a:pt x="1965325" y="1728342"/>
                  </a:lnTo>
                  <a:lnTo>
                    <a:pt x="1995424" y="1683257"/>
                  </a:lnTo>
                  <a:lnTo>
                    <a:pt x="2023618" y="1638172"/>
                  </a:lnTo>
                  <a:lnTo>
                    <a:pt x="2049145" y="1593087"/>
                  </a:lnTo>
                  <a:lnTo>
                    <a:pt x="2061590" y="1562988"/>
                  </a:lnTo>
                  <a:lnTo>
                    <a:pt x="2072894" y="1540509"/>
                  </a:lnTo>
                  <a:lnTo>
                    <a:pt x="2083689" y="1517903"/>
                  </a:lnTo>
                  <a:lnTo>
                    <a:pt x="2094229" y="1495424"/>
                  </a:lnTo>
                  <a:lnTo>
                    <a:pt x="2103628" y="1465325"/>
                  </a:lnTo>
                  <a:lnTo>
                    <a:pt x="2113026" y="1442846"/>
                  </a:lnTo>
                  <a:lnTo>
                    <a:pt x="2121281" y="1412747"/>
                  </a:lnTo>
                  <a:lnTo>
                    <a:pt x="2129282" y="1390141"/>
                  </a:lnTo>
                  <a:lnTo>
                    <a:pt x="2136394" y="1360169"/>
                  </a:lnTo>
                  <a:lnTo>
                    <a:pt x="2143125" y="1337563"/>
                  </a:lnTo>
                  <a:lnTo>
                    <a:pt x="2149094" y="1307464"/>
                  </a:lnTo>
                  <a:lnTo>
                    <a:pt x="2154428" y="1284985"/>
                  </a:lnTo>
                  <a:lnTo>
                    <a:pt x="2158873" y="1254886"/>
                  </a:lnTo>
                  <a:lnTo>
                    <a:pt x="2162683" y="1224914"/>
                  </a:lnTo>
                  <a:lnTo>
                    <a:pt x="2166112" y="1202308"/>
                  </a:lnTo>
                  <a:lnTo>
                    <a:pt x="2168271" y="1172209"/>
                  </a:lnTo>
                  <a:lnTo>
                    <a:pt x="2170176" y="1142237"/>
                  </a:lnTo>
                  <a:lnTo>
                    <a:pt x="2171319" y="1112138"/>
                  </a:lnTo>
                  <a:lnTo>
                    <a:pt x="2171700" y="1089659"/>
                  </a:lnTo>
                  <a:lnTo>
                    <a:pt x="2171319" y="1059560"/>
                  </a:lnTo>
                  <a:lnTo>
                    <a:pt x="2168271" y="999489"/>
                  </a:lnTo>
                  <a:lnTo>
                    <a:pt x="2162683" y="946784"/>
                  </a:lnTo>
                  <a:lnTo>
                    <a:pt x="2154428" y="894206"/>
                  </a:lnTo>
                  <a:lnTo>
                    <a:pt x="2149094" y="864107"/>
                  </a:lnTo>
                  <a:lnTo>
                    <a:pt x="2143125" y="834135"/>
                  </a:lnTo>
                  <a:lnTo>
                    <a:pt x="2136394" y="811529"/>
                  </a:lnTo>
                  <a:lnTo>
                    <a:pt x="2129282" y="781557"/>
                  </a:lnTo>
                  <a:lnTo>
                    <a:pt x="2121281" y="758951"/>
                  </a:lnTo>
                  <a:lnTo>
                    <a:pt x="2113026" y="728852"/>
                  </a:lnTo>
                  <a:lnTo>
                    <a:pt x="2103628" y="706373"/>
                  </a:lnTo>
                  <a:lnTo>
                    <a:pt x="2094229" y="683767"/>
                  </a:lnTo>
                  <a:lnTo>
                    <a:pt x="2083689" y="653795"/>
                  </a:lnTo>
                  <a:lnTo>
                    <a:pt x="2072894" y="631189"/>
                  </a:lnTo>
                  <a:lnTo>
                    <a:pt x="2061590" y="608710"/>
                  </a:lnTo>
                  <a:lnTo>
                    <a:pt x="2036826" y="563626"/>
                  </a:lnTo>
                  <a:lnTo>
                    <a:pt x="2023618" y="541019"/>
                  </a:lnTo>
                  <a:lnTo>
                    <a:pt x="2009648" y="511047"/>
                  </a:lnTo>
                  <a:lnTo>
                    <a:pt x="1995424" y="488441"/>
                  </a:lnTo>
                  <a:lnTo>
                    <a:pt x="1980819" y="473455"/>
                  </a:lnTo>
                  <a:lnTo>
                    <a:pt x="1965325" y="450850"/>
                  </a:lnTo>
                  <a:lnTo>
                    <a:pt x="1949577" y="428370"/>
                  </a:lnTo>
                  <a:lnTo>
                    <a:pt x="1933448" y="405764"/>
                  </a:lnTo>
                  <a:lnTo>
                    <a:pt x="1916429" y="383285"/>
                  </a:lnTo>
                  <a:lnTo>
                    <a:pt x="1899158" y="368172"/>
                  </a:lnTo>
                  <a:lnTo>
                    <a:pt x="1863089" y="323088"/>
                  </a:lnTo>
                  <a:lnTo>
                    <a:pt x="1844294" y="308101"/>
                  </a:lnTo>
                  <a:lnTo>
                    <a:pt x="1825116" y="293115"/>
                  </a:lnTo>
                  <a:lnTo>
                    <a:pt x="1805559" y="270509"/>
                  </a:lnTo>
                  <a:lnTo>
                    <a:pt x="1785747" y="255523"/>
                  </a:lnTo>
                  <a:lnTo>
                    <a:pt x="1765046" y="240410"/>
                  </a:lnTo>
                  <a:lnTo>
                    <a:pt x="1744345" y="217931"/>
                  </a:lnTo>
                  <a:lnTo>
                    <a:pt x="1701164" y="187832"/>
                  </a:lnTo>
                  <a:lnTo>
                    <a:pt x="1679321" y="172846"/>
                  </a:lnTo>
                  <a:lnTo>
                    <a:pt x="1656714" y="157860"/>
                  </a:lnTo>
                  <a:lnTo>
                    <a:pt x="1633854" y="150240"/>
                  </a:lnTo>
                  <a:lnTo>
                    <a:pt x="1563624" y="105155"/>
                  </a:lnTo>
                  <a:lnTo>
                    <a:pt x="1514729" y="90169"/>
                  </a:lnTo>
                  <a:lnTo>
                    <a:pt x="1489837" y="75183"/>
                  </a:lnTo>
                  <a:lnTo>
                    <a:pt x="1439545" y="60070"/>
                  </a:lnTo>
                  <a:lnTo>
                    <a:pt x="1413637" y="45084"/>
                  </a:lnTo>
                  <a:lnTo>
                    <a:pt x="1361313" y="30098"/>
                  </a:lnTo>
                  <a:close/>
                </a:path>
                <a:path w="2171700" h="2171700" extrusionOk="0">
                  <a:moveTo>
                    <a:pt x="1253871" y="7492"/>
                  </a:moveTo>
                  <a:lnTo>
                    <a:pt x="917829" y="7492"/>
                  </a:lnTo>
                  <a:lnTo>
                    <a:pt x="837057" y="30098"/>
                  </a:lnTo>
                  <a:lnTo>
                    <a:pt x="1335024" y="30098"/>
                  </a:lnTo>
                  <a:lnTo>
                    <a:pt x="1253871" y="7492"/>
                  </a:lnTo>
                  <a:close/>
                </a:path>
                <a:path w="2171700" h="2171700" extrusionOk="0">
                  <a:moveTo>
                    <a:pt x="1170813" y="0"/>
                  </a:moveTo>
                  <a:lnTo>
                    <a:pt x="1000887" y="0"/>
                  </a:lnTo>
                  <a:lnTo>
                    <a:pt x="973074" y="7492"/>
                  </a:lnTo>
                  <a:lnTo>
                    <a:pt x="1198626" y="7492"/>
                  </a:lnTo>
                  <a:lnTo>
                    <a:pt x="1170813"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grpSp>
      <p:grpSp>
        <p:nvGrpSpPr>
          <p:cNvPr id="473" name="Google Shape;473;p32"/>
          <p:cNvGrpSpPr/>
          <p:nvPr/>
        </p:nvGrpSpPr>
        <p:grpSpPr>
          <a:xfrm>
            <a:off x="5155691" y="4174235"/>
            <a:ext cx="1525524" cy="1741932"/>
            <a:chOff x="5155691" y="4174235"/>
            <a:chExt cx="1525524" cy="1741932"/>
          </a:xfrm>
        </p:grpSpPr>
        <p:sp>
          <p:nvSpPr>
            <p:cNvPr id="474" name="Google Shape;474;p32"/>
            <p:cNvSpPr/>
            <p:nvPr/>
          </p:nvSpPr>
          <p:spPr>
            <a:xfrm>
              <a:off x="5225795" y="4174235"/>
              <a:ext cx="1455420" cy="1527175"/>
            </a:xfrm>
            <a:custGeom>
              <a:avLst/>
              <a:gdLst/>
              <a:ahLst/>
              <a:cxnLst/>
              <a:rect l="l" t="t" r="r" b="b"/>
              <a:pathLst>
                <a:path w="1455420" h="1527175" extrusionOk="0">
                  <a:moveTo>
                    <a:pt x="692150" y="0"/>
                  </a:moveTo>
                  <a:lnTo>
                    <a:pt x="692150" y="763524"/>
                  </a:lnTo>
                  <a:lnTo>
                    <a:pt x="0" y="1085977"/>
                  </a:lnTo>
                  <a:lnTo>
                    <a:pt x="12826" y="1111885"/>
                  </a:lnTo>
                  <a:lnTo>
                    <a:pt x="41020" y="1161795"/>
                  </a:lnTo>
                  <a:lnTo>
                    <a:pt x="72516" y="1209167"/>
                  </a:lnTo>
                  <a:lnTo>
                    <a:pt x="107061" y="1253870"/>
                  </a:lnTo>
                  <a:lnTo>
                    <a:pt x="145414" y="1295908"/>
                  </a:lnTo>
                  <a:lnTo>
                    <a:pt x="186436" y="1335023"/>
                  </a:lnTo>
                  <a:lnTo>
                    <a:pt x="230377" y="1371092"/>
                  </a:lnTo>
                  <a:lnTo>
                    <a:pt x="276987" y="1404239"/>
                  </a:lnTo>
                  <a:lnTo>
                    <a:pt x="325754" y="1433106"/>
                  </a:lnTo>
                  <a:lnTo>
                    <a:pt x="377316" y="1459039"/>
                  </a:lnTo>
                  <a:lnTo>
                    <a:pt x="430656" y="1480832"/>
                  </a:lnTo>
                  <a:lnTo>
                    <a:pt x="485901" y="1498485"/>
                  </a:lnTo>
                  <a:lnTo>
                    <a:pt x="543051" y="1512011"/>
                  </a:lnTo>
                  <a:lnTo>
                    <a:pt x="601599" y="1521409"/>
                  </a:lnTo>
                  <a:lnTo>
                    <a:pt x="661415" y="1526298"/>
                  </a:lnTo>
                  <a:lnTo>
                    <a:pt x="692150" y="1526667"/>
                  </a:lnTo>
                  <a:lnTo>
                    <a:pt x="720725" y="1526298"/>
                  </a:lnTo>
                  <a:lnTo>
                    <a:pt x="777113" y="1522158"/>
                  </a:lnTo>
                  <a:lnTo>
                    <a:pt x="832357" y="1513890"/>
                  </a:lnTo>
                  <a:lnTo>
                    <a:pt x="886078" y="1501876"/>
                  </a:lnTo>
                  <a:lnTo>
                    <a:pt x="938276" y="1486090"/>
                  </a:lnTo>
                  <a:lnTo>
                    <a:pt x="989076" y="1466926"/>
                  </a:lnTo>
                  <a:lnTo>
                    <a:pt x="1038351" y="1444002"/>
                  </a:lnTo>
                  <a:lnTo>
                    <a:pt x="1084833" y="1418082"/>
                  </a:lnTo>
                  <a:lnTo>
                    <a:pt x="1130045" y="1388745"/>
                  </a:lnTo>
                  <a:lnTo>
                    <a:pt x="1172464" y="1356867"/>
                  </a:lnTo>
                  <a:lnTo>
                    <a:pt x="1212723" y="1321561"/>
                  </a:lnTo>
                  <a:lnTo>
                    <a:pt x="1250188" y="1283970"/>
                  </a:lnTo>
                  <a:lnTo>
                    <a:pt x="1285621" y="1243711"/>
                  </a:lnTo>
                  <a:lnTo>
                    <a:pt x="1317498" y="1201292"/>
                  </a:lnTo>
                  <a:lnTo>
                    <a:pt x="1346834" y="1156208"/>
                  </a:lnTo>
                  <a:lnTo>
                    <a:pt x="1372743" y="1109598"/>
                  </a:lnTo>
                  <a:lnTo>
                    <a:pt x="1395729" y="1060323"/>
                  </a:lnTo>
                  <a:lnTo>
                    <a:pt x="1414779" y="1009650"/>
                  </a:lnTo>
                  <a:lnTo>
                    <a:pt x="1430654" y="957452"/>
                  </a:lnTo>
                  <a:lnTo>
                    <a:pt x="1442593" y="903732"/>
                  </a:lnTo>
                  <a:lnTo>
                    <a:pt x="1450848" y="848487"/>
                  </a:lnTo>
                  <a:lnTo>
                    <a:pt x="1455038" y="792099"/>
                  </a:lnTo>
                  <a:lnTo>
                    <a:pt x="1455420" y="763524"/>
                  </a:lnTo>
                  <a:lnTo>
                    <a:pt x="1455038" y="734568"/>
                  </a:lnTo>
                  <a:lnTo>
                    <a:pt x="1450848" y="678180"/>
                  </a:lnTo>
                  <a:lnTo>
                    <a:pt x="1442593" y="622934"/>
                  </a:lnTo>
                  <a:lnTo>
                    <a:pt x="1430654" y="569213"/>
                  </a:lnTo>
                  <a:lnTo>
                    <a:pt x="1414779" y="517016"/>
                  </a:lnTo>
                  <a:lnTo>
                    <a:pt x="1395729" y="466344"/>
                  </a:lnTo>
                  <a:lnTo>
                    <a:pt x="1372743" y="417449"/>
                  </a:lnTo>
                  <a:lnTo>
                    <a:pt x="1346834" y="370458"/>
                  </a:lnTo>
                  <a:lnTo>
                    <a:pt x="1317498" y="325374"/>
                  </a:lnTo>
                  <a:lnTo>
                    <a:pt x="1285621" y="282956"/>
                  </a:lnTo>
                  <a:lnTo>
                    <a:pt x="1250188" y="242696"/>
                  </a:lnTo>
                  <a:lnTo>
                    <a:pt x="1212723" y="205105"/>
                  </a:lnTo>
                  <a:lnTo>
                    <a:pt x="1172464" y="170180"/>
                  </a:lnTo>
                  <a:lnTo>
                    <a:pt x="1130045" y="137921"/>
                  </a:lnTo>
                  <a:lnTo>
                    <a:pt x="1061974" y="95376"/>
                  </a:lnTo>
                  <a:lnTo>
                    <a:pt x="1013840" y="70993"/>
                  </a:lnTo>
                  <a:lnTo>
                    <a:pt x="964311" y="49911"/>
                  </a:lnTo>
                  <a:lnTo>
                    <a:pt x="912367" y="32257"/>
                  </a:lnTo>
                  <a:lnTo>
                    <a:pt x="859408" y="18414"/>
                  </a:lnTo>
                  <a:lnTo>
                    <a:pt x="804926" y="8255"/>
                  </a:lnTo>
                  <a:lnTo>
                    <a:pt x="748918" y="2286"/>
                  </a:lnTo>
                  <a:lnTo>
                    <a:pt x="720725" y="381"/>
                  </a:lnTo>
                  <a:lnTo>
                    <a:pt x="692150" y="0"/>
                  </a:lnTo>
                  <a:close/>
                </a:path>
              </a:pathLst>
            </a:custGeom>
            <a:solidFill>
              <a:srgbClr val="1F3D5E"/>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475" name="Google Shape;475;p32"/>
            <p:cNvSpPr/>
            <p:nvPr/>
          </p:nvSpPr>
          <p:spPr>
            <a:xfrm>
              <a:off x="5155691" y="4547615"/>
              <a:ext cx="763905" cy="1085215"/>
            </a:xfrm>
            <a:custGeom>
              <a:avLst/>
              <a:gdLst/>
              <a:ahLst/>
              <a:cxnLst/>
              <a:rect l="l" t="t" r="r" b="b"/>
              <a:pathLst>
                <a:path w="763904" h="1085214" extrusionOk="0">
                  <a:moveTo>
                    <a:pt x="763524" y="0"/>
                  </a:moveTo>
                  <a:lnTo>
                    <a:pt x="706374" y="2285"/>
                  </a:lnTo>
                  <a:lnTo>
                    <a:pt x="650367" y="8254"/>
                  </a:lnTo>
                  <a:lnTo>
                    <a:pt x="595884" y="18414"/>
                  </a:lnTo>
                  <a:lnTo>
                    <a:pt x="542925" y="32257"/>
                  </a:lnTo>
                  <a:lnTo>
                    <a:pt x="491490" y="49910"/>
                  </a:lnTo>
                  <a:lnTo>
                    <a:pt x="441452" y="70992"/>
                  </a:lnTo>
                  <a:lnTo>
                    <a:pt x="393827" y="95376"/>
                  </a:lnTo>
                  <a:lnTo>
                    <a:pt x="347599" y="122681"/>
                  </a:lnTo>
                  <a:lnTo>
                    <a:pt x="304038" y="153542"/>
                  </a:lnTo>
                  <a:lnTo>
                    <a:pt x="262636" y="186943"/>
                  </a:lnTo>
                  <a:lnTo>
                    <a:pt x="223520" y="223265"/>
                  </a:lnTo>
                  <a:lnTo>
                    <a:pt x="187071" y="262381"/>
                  </a:lnTo>
                  <a:lnTo>
                    <a:pt x="153670" y="303656"/>
                  </a:lnTo>
                  <a:lnTo>
                    <a:pt x="122809" y="347217"/>
                  </a:lnTo>
                  <a:lnTo>
                    <a:pt x="95377" y="393318"/>
                  </a:lnTo>
                  <a:lnTo>
                    <a:pt x="70993" y="441070"/>
                  </a:lnTo>
                  <a:lnTo>
                    <a:pt x="49911" y="490981"/>
                  </a:lnTo>
                  <a:lnTo>
                    <a:pt x="32258" y="542416"/>
                  </a:lnTo>
                  <a:lnTo>
                    <a:pt x="18415" y="595248"/>
                  </a:lnTo>
                  <a:lnTo>
                    <a:pt x="8255" y="649731"/>
                  </a:lnTo>
                  <a:lnTo>
                    <a:pt x="2286" y="705611"/>
                  </a:lnTo>
                  <a:lnTo>
                    <a:pt x="0" y="762634"/>
                  </a:lnTo>
                  <a:lnTo>
                    <a:pt x="762" y="793876"/>
                  </a:lnTo>
                  <a:lnTo>
                    <a:pt x="5587" y="855344"/>
                  </a:lnTo>
                  <a:lnTo>
                    <a:pt x="15367" y="915415"/>
                  </a:lnTo>
                  <a:lnTo>
                    <a:pt x="29718" y="973962"/>
                  </a:lnTo>
                  <a:lnTo>
                    <a:pt x="48513" y="1030350"/>
                  </a:lnTo>
                  <a:lnTo>
                    <a:pt x="71374" y="1084706"/>
                  </a:lnTo>
                  <a:lnTo>
                    <a:pt x="763524" y="762634"/>
                  </a:lnTo>
                  <a:lnTo>
                    <a:pt x="763524" y="0"/>
                  </a:lnTo>
                  <a:close/>
                </a:path>
              </a:pathLst>
            </a:custGeom>
            <a:solidFill>
              <a:srgbClr val="E8EBED"/>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476" name="Google Shape;476;p32"/>
            <p:cNvSpPr/>
            <p:nvPr/>
          </p:nvSpPr>
          <p:spPr>
            <a:xfrm>
              <a:off x="5312663" y="4704587"/>
              <a:ext cx="1211580" cy="1211580"/>
            </a:xfrm>
            <a:custGeom>
              <a:avLst/>
              <a:gdLst/>
              <a:ahLst/>
              <a:cxnLst/>
              <a:rect l="l" t="t" r="r" b="b"/>
              <a:pathLst>
                <a:path w="1211579" h="1211579" extrusionOk="0">
                  <a:moveTo>
                    <a:pt x="605789" y="0"/>
                  </a:moveTo>
                  <a:lnTo>
                    <a:pt x="549021" y="2667"/>
                  </a:lnTo>
                  <a:lnTo>
                    <a:pt x="493775" y="10160"/>
                  </a:lnTo>
                  <a:lnTo>
                    <a:pt x="440055" y="22860"/>
                  </a:lnTo>
                  <a:lnTo>
                    <a:pt x="388620" y="39878"/>
                  </a:lnTo>
                  <a:lnTo>
                    <a:pt x="339344" y="61594"/>
                  </a:lnTo>
                  <a:lnTo>
                    <a:pt x="292353" y="87122"/>
                  </a:lnTo>
                  <a:lnTo>
                    <a:pt x="248031" y="116839"/>
                  </a:lnTo>
                  <a:lnTo>
                    <a:pt x="206375" y="149987"/>
                  </a:lnTo>
                  <a:lnTo>
                    <a:pt x="168021" y="186817"/>
                  </a:lnTo>
                  <a:lnTo>
                    <a:pt x="133096" y="226949"/>
                  </a:lnTo>
                  <a:lnTo>
                    <a:pt x="101473" y="269875"/>
                  </a:lnTo>
                  <a:lnTo>
                    <a:pt x="73660" y="315341"/>
                  </a:lnTo>
                  <a:lnTo>
                    <a:pt x="50419" y="363728"/>
                  </a:lnTo>
                  <a:lnTo>
                    <a:pt x="30861" y="414147"/>
                  </a:lnTo>
                  <a:lnTo>
                    <a:pt x="15748" y="466725"/>
                  </a:lnTo>
                  <a:lnTo>
                    <a:pt x="5587" y="521207"/>
                  </a:lnTo>
                  <a:lnTo>
                    <a:pt x="762" y="577215"/>
                  </a:lnTo>
                  <a:lnTo>
                    <a:pt x="0" y="605790"/>
                  </a:lnTo>
                  <a:lnTo>
                    <a:pt x="762" y="633984"/>
                  </a:lnTo>
                  <a:lnTo>
                    <a:pt x="5587" y="689991"/>
                  </a:lnTo>
                  <a:lnTo>
                    <a:pt x="15748" y="744474"/>
                  </a:lnTo>
                  <a:lnTo>
                    <a:pt x="30861" y="797052"/>
                  </a:lnTo>
                  <a:lnTo>
                    <a:pt x="50419" y="847471"/>
                  </a:lnTo>
                  <a:lnTo>
                    <a:pt x="73660" y="895908"/>
                  </a:lnTo>
                  <a:lnTo>
                    <a:pt x="101473" y="941374"/>
                  </a:lnTo>
                  <a:lnTo>
                    <a:pt x="133096" y="984592"/>
                  </a:lnTo>
                  <a:lnTo>
                    <a:pt x="168021" y="1024432"/>
                  </a:lnTo>
                  <a:lnTo>
                    <a:pt x="206375" y="1061262"/>
                  </a:lnTo>
                  <a:lnTo>
                    <a:pt x="248031" y="1094333"/>
                  </a:lnTo>
                  <a:lnTo>
                    <a:pt x="292353" y="1124013"/>
                  </a:lnTo>
                  <a:lnTo>
                    <a:pt x="339344" y="1149946"/>
                  </a:lnTo>
                  <a:lnTo>
                    <a:pt x="388620" y="1171371"/>
                  </a:lnTo>
                  <a:lnTo>
                    <a:pt x="440055" y="1188656"/>
                  </a:lnTo>
                  <a:lnTo>
                    <a:pt x="493775" y="1201051"/>
                  </a:lnTo>
                  <a:lnTo>
                    <a:pt x="549021" y="1208570"/>
                  </a:lnTo>
                  <a:lnTo>
                    <a:pt x="605789" y="1211199"/>
                  </a:lnTo>
                  <a:lnTo>
                    <a:pt x="633984" y="1210830"/>
                  </a:lnTo>
                  <a:lnTo>
                    <a:pt x="689990" y="1205572"/>
                  </a:lnTo>
                  <a:lnTo>
                    <a:pt x="744474" y="1195425"/>
                  </a:lnTo>
                  <a:lnTo>
                    <a:pt x="797051" y="1180388"/>
                  </a:lnTo>
                  <a:lnTo>
                    <a:pt x="847471" y="1161224"/>
                  </a:lnTo>
                  <a:lnTo>
                    <a:pt x="895858" y="1137551"/>
                  </a:lnTo>
                  <a:lnTo>
                    <a:pt x="941324" y="1109738"/>
                  </a:lnTo>
                  <a:lnTo>
                    <a:pt x="984631" y="1078166"/>
                  </a:lnTo>
                  <a:lnTo>
                    <a:pt x="1024382" y="1043216"/>
                  </a:lnTo>
                  <a:lnTo>
                    <a:pt x="1061212" y="1004887"/>
                  </a:lnTo>
                  <a:lnTo>
                    <a:pt x="1094359" y="963549"/>
                  </a:lnTo>
                  <a:lnTo>
                    <a:pt x="1124077" y="919213"/>
                  </a:lnTo>
                  <a:lnTo>
                    <a:pt x="1149985" y="871855"/>
                  </a:lnTo>
                  <a:lnTo>
                    <a:pt x="1171321" y="822579"/>
                  </a:lnTo>
                  <a:lnTo>
                    <a:pt x="1188593" y="771144"/>
                  </a:lnTo>
                  <a:lnTo>
                    <a:pt x="1201039" y="717423"/>
                  </a:lnTo>
                  <a:lnTo>
                    <a:pt x="1208532" y="662178"/>
                  </a:lnTo>
                  <a:lnTo>
                    <a:pt x="1211199" y="605790"/>
                  </a:lnTo>
                  <a:lnTo>
                    <a:pt x="1210817" y="577215"/>
                  </a:lnTo>
                  <a:lnTo>
                    <a:pt x="1205611" y="521207"/>
                  </a:lnTo>
                  <a:lnTo>
                    <a:pt x="1195451" y="466725"/>
                  </a:lnTo>
                  <a:lnTo>
                    <a:pt x="1180338" y="414147"/>
                  </a:lnTo>
                  <a:lnTo>
                    <a:pt x="1161161" y="363728"/>
                  </a:lnTo>
                  <a:lnTo>
                    <a:pt x="1137539" y="315341"/>
                  </a:lnTo>
                  <a:lnTo>
                    <a:pt x="1109726" y="269875"/>
                  </a:lnTo>
                  <a:lnTo>
                    <a:pt x="1078230" y="226949"/>
                  </a:lnTo>
                  <a:lnTo>
                    <a:pt x="1043177" y="186817"/>
                  </a:lnTo>
                  <a:lnTo>
                    <a:pt x="1004951" y="149987"/>
                  </a:lnTo>
                  <a:lnTo>
                    <a:pt x="963549" y="116839"/>
                  </a:lnTo>
                  <a:lnTo>
                    <a:pt x="918845" y="87122"/>
                  </a:lnTo>
                  <a:lnTo>
                    <a:pt x="871855" y="61594"/>
                  </a:lnTo>
                  <a:lnTo>
                    <a:pt x="822578" y="39878"/>
                  </a:lnTo>
                  <a:lnTo>
                    <a:pt x="771144" y="22860"/>
                  </a:lnTo>
                  <a:lnTo>
                    <a:pt x="717423" y="10160"/>
                  </a:lnTo>
                  <a:lnTo>
                    <a:pt x="662177" y="2667"/>
                  </a:lnTo>
                  <a:lnTo>
                    <a:pt x="605789"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477" name="Google Shape;477;p32"/>
            <p:cNvSpPr/>
            <p:nvPr/>
          </p:nvSpPr>
          <p:spPr>
            <a:xfrm>
              <a:off x="5388863" y="5015483"/>
              <a:ext cx="1022350" cy="707390"/>
            </a:xfrm>
            <a:custGeom>
              <a:avLst/>
              <a:gdLst/>
              <a:ahLst/>
              <a:cxnLst/>
              <a:rect l="l" t="t" r="r" b="b"/>
              <a:pathLst>
                <a:path w="1022350" h="707389" extrusionOk="0">
                  <a:moveTo>
                    <a:pt x="511175" y="0"/>
                  </a:moveTo>
                  <a:lnTo>
                    <a:pt x="455168" y="1778"/>
                  </a:lnTo>
                  <a:lnTo>
                    <a:pt x="401320" y="8001"/>
                  </a:lnTo>
                  <a:lnTo>
                    <a:pt x="349503" y="17907"/>
                  </a:lnTo>
                  <a:lnTo>
                    <a:pt x="299847" y="31496"/>
                  </a:lnTo>
                  <a:lnTo>
                    <a:pt x="252984" y="48133"/>
                  </a:lnTo>
                  <a:lnTo>
                    <a:pt x="208914" y="68072"/>
                  </a:lnTo>
                  <a:lnTo>
                    <a:pt x="168401" y="90932"/>
                  </a:lnTo>
                  <a:lnTo>
                    <a:pt x="131572" y="116459"/>
                  </a:lnTo>
                  <a:lnTo>
                    <a:pt x="98425" y="144526"/>
                  </a:lnTo>
                  <a:lnTo>
                    <a:pt x="69469" y="174879"/>
                  </a:lnTo>
                  <a:lnTo>
                    <a:pt x="45465" y="207391"/>
                  </a:lnTo>
                  <a:lnTo>
                    <a:pt x="25908" y="241681"/>
                  </a:lnTo>
                  <a:lnTo>
                    <a:pt x="11684" y="277495"/>
                  </a:lnTo>
                  <a:lnTo>
                    <a:pt x="2666" y="314706"/>
                  </a:lnTo>
                  <a:lnTo>
                    <a:pt x="0" y="353441"/>
                  </a:lnTo>
                  <a:lnTo>
                    <a:pt x="762" y="372618"/>
                  </a:lnTo>
                  <a:lnTo>
                    <a:pt x="6350" y="410591"/>
                  </a:lnTo>
                  <a:lnTo>
                    <a:pt x="18034" y="447294"/>
                  </a:lnTo>
                  <a:lnTo>
                    <a:pt x="34925" y="482346"/>
                  </a:lnTo>
                  <a:lnTo>
                    <a:pt x="56769" y="515874"/>
                  </a:lnTo>
                  <a:lnTo>
                    <a:pt x="83438" y="547370"/>
                  </a:lnTo>
                  <a:lnTo>
                    <a:pt x="114681" y="576414"/>
                  </a:lnTo>
                  <a:lnTo>
                    <a:pt x="149606" y="603186"/>
                  </a:lnTo>
                  <a:lnTo>
                    <a:pt x="188340" y="627608"/>
                  </a:lnTo>
                  <a:lnTo>
                    <a:pt x="230759" y="648919"/>
                  </a:lnTo>
                  <a:lnTo>
                    <a:pt x="276225" y="667372"/>
                  </a:lnTo>
                  <a:lnTo>
                    <a:pt x="324358" y="682447"/>
                  </a:lnTo>
                  <a:lnTo>
                    <a:pt x="375031" y="694143"/>
                  </a:lnTo>
                  <a:lnTo>
                    <a:pt x="428116" y="702195"/>
                  </a:lnTo>
                  <a:lnTo>
                    <a:pt x="482981" y="706361"/>
                  </a:lnTo>
                  <a:lnTo>
                    <a:pt x="511175" y="706882"/>
                  </a:lnTo>
                  <a:lnTo>
                    <a:pt x="538988" y="706361"/>
                  </a:lnTo>
                  <a:lnTo>
                    <a:pt x="593851" y="702195"/>
                  </a:lnTo>
                  <a:lnTo>
                    <a:pt x="646811" y="694143"/>
                  </a:lnTo>
                  <a:lnTo>
                    <a:pt x="697484" y="682447"/>
                  </a:lnTo>
                  <a:lnTo>
                    <a:pt x="745998" y="667372"/>
                  </a:lnTo>
                  <a:lnTo>
                    <a:pt x="791463" y="648919"/>
                  </a:lnTo>
                  <a:lnTo>
                    <a:pt x="833627" y="627608"/>
                  </a:lnTo>
                  <a:lnTo>
                    <a:pt x="872236" y="603186"/>
                  </a:lnTo>
                  <a:lnTo>
                    <a:pt x="907541" y="576414"/>
                  </a:lnTo>
                  <a:lnTo>
                    <a:pt x="938402" y="547370"/>
                  </a:lnTo>
                  <a:lnTo>
                    <a:pt x="965073" y="515874"/>
                  </a:lnTo>
                  <a:lnTo>
                    <a:pt x="986916" y="482346"/>
                  </a:lnTo>
                  <a:lnTo>
                    <a:pt x="1003808" y="447294"/>
                  </a:lnTo>
                  <a:lnTo>
                    <a:pt x="1015491" y="410591"/>
                  </a:lnTo>
                  <a:lnTo>
                    <a:pt x="1021461" y="372618"/>
                  </a:lnTo>
                  <a:lnTo>
                    <a:pt x="1022223" y="353441"/>
                  </a:lnTo>
                  <a:lnTo>
                    <a:pt x="1021461" y="334010"/>
                  </a:lnTo>
                  <a:lnTo>
                    <a:pt x="1015491" y="296037"/>
                  </a:lnTo>
                  <a:lnTo>
                    <a:pt x="1003808" y="259334"/>
                  </a:lnTo>
                  <a:lnTo>
                    <a:pt x="986916" y="224282"/>
                  </a:lnTo>
                  <a:lnTo>
                    <a:pt x="965073" y="191008"/>
                  </a:lnTo>
                  <a:lnTo>
                    <a:pt x="938402" y="159512"/>
                  </a:lnTo>
                  <a:lnTo>
                    <a:pt x="907541" y="130175"/>
                  </a:lnTo>
                  <a:lnTo>
                    <a:pt x="872236" y="103378"/>
                  </a:lnTo>
                  <a:lnTo>
                    <a:pt x="833627" y="79248"/>
                  </a:lnTo>
                  <a:lnTo>
                    <a:pt x="791463" y="57658"/>
                  </a:lnTo>
                  <a:lnTo>
                    <a:pt x="745998" y="39243"/>
                  </a:lnTo>
                  <a:lnTo>
                    <a:pt x="697484" y="24130"/>
                  </a:lnTo>
                  <a:lnTo>
                    <a:pt x="646811" y="12446"/>
                  </a:lnTo>
                  <a:lnTo>
                    <a:pt x="593851" y="4445"/>
                  </a:lnTo>
                  <a:lnTo>
                    <a:pt x="538988" y="508"/>
                  </a:lnTo>
                  <a:lnTo>
                    <a:pt x="511175" y="0"/>
                  </a:lnTo>
                  <a:close/>
                </a:path>
              </a:pathLst>
            </a:custGeom>
            <a:solidFill>
              <a:srgbClr val="E6E7E8"/>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478" name="Google Shape;478;p32"/>
            <p:cNvSpPr/>
            <p:nvPr/>
          </p:nvSpPr>
          <p:spPr>
            <a:xfrm>
              <a:off x="5189219" y="4524755"/>
              <a:ext cx="771525" cy="1158240"/>
            </a:xfrm>
            <a:custGeom>
              <a:avLst/>
              <a:gdLst/>
              <a:ahLst/>
              <a:cxnLst/>
              <a:rect l="l" t="t" r="r" b="b"/>
              <a:pathLst>
                <a:path w="771525" h="1158239" extrusionOk="0">
                  <a:moveTo>
                    <a:pt x="208787" y="974344"/>
                  </a:moveTo>
                  <a:lnTo>
                    <a:pt x="0" y="1085291"/>
                  </a:lnTo>
                  <a:lnTo>
                    <a:pt x="38353" y="1157859"/>
                  </a:lnTo>
                  <a:lnTo>
                    <a:pt x="247141" y="1046988"/>
                  </a:lnTo>
                  <a:lnTo>
                    <a:pt x="208787" y="974344"/>
                  </a:lnTo>
                  <a:close/>
                </a:path>
                <a:path w="771525" h="1158239" extrusionOk="0">
                  <a:moveTo>
                    <a:pt x="771143" y="0"/>
                  </a:moveTo>
                  <a:lnTo>
                    <a:pt x="689101" y="0"/>
                  </a:lnTo>
                  <a:lnTo>
                    <a:pt x="689101" y="236220"/>
                  </a:lnTo>
                  <a:lnTo>
                    <a:pt x="771143" y="236220"/>
                  </a:lnTo>
                  <a:lnTo>
                    <a:pt x="771143"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grpSp>
      <p:sp>
        <p:nvSpPr>
          <p:cNvPr id="479" name="Google Shape;479;p32"/>
          <p:cNvSpPr txBox="1"/>
          <p:nvPr/>
        </p:nvSpPr>
        <p:spPr>
          <a:xfrm>
            <a:off x="1890522" y="3237992"/>
            <a:ext cx="2170430" cy="1001394"/>
          </a:xfrm>
          <a:prstGeom prst="rect">
            <a:avLst/>
          </a:prstGeom>
          <a:noFill/>
          <a:ln>
            <a:noFill/>
          </a:ln>
        </p:spPr>
        <p:txBody>
          <a:bodyPr spcFirstLastPara="1" wrap="square" lIns="0" tIns="13325" rIns="0" bIns="0" anchor="t" anchorCtr="0">
            <a:spAutoFit/>
          </a:bodyPr>
          <a:lstStyle/>
          <a:p>
            <a:pPr marL="12700" lvl="0" indent="0" algn="l" rtl="0">
              <a:lnSpc>
                <a:spcPct val="100000"/>
              </a:lnSpc>
              <a:spcBef>
                <a:spcPts val="0"/>
              </a:spcBef>
              <a:spcAft>
                <a:spcPts val="0"/>
              </a:spcAft>
              <a:buNone/>
            </a:pPr>
            <a:r>
              <a:rPr lang="en-US" sz="3200" b="1">
                <a:solidFill>
                  <a:srgbClr val="1185C3"/>
                </a:solidFill>
                <a:latin typeface="Arial"/>
                <a:ea typeface="Arial"/>
                <a:cs typeface="Arial"/>
                <a:sym typeface="Arial"/>
              </a:rPr>
              <a:t>USD</a:t>
            </a:r>
            <a:endParaRPr sz="3200">
              <a:latin typeface="Arial"/>
              <a:ea typeface="Arial"/>
              <a:cs typeface="Arial"/>
              <a:sym typeface="Arial"/>
            </a:endParaRPr>
          </a:p>
          <a:p>
            <a:pPr marL="12700" lvl="0" indent="0" algn="l" rtl="0">
              <a:lnSpc>
                <a:spcPct val="100000"/>
              </a:lnSpc>
              <a:spcBef>
                <a:spcPts val="0"/>
              </a:spcBef>
              <a:spcAft>
                <a:spcPts val="0"/>
              </a:spcAft>
              <a:buNone/>
            </a:pPr>
            <a:r>
              <a:rPr lang="en-US" sz="3200" b="1">
                <a:solidFill>
                  <a:srgbClr val="1185C3"/>
                </a:solidFill>
                <a:latin typeface="Arial"/>
                <a:ea typeface="Arial"/>
                <a:cs typeface="Arial"/>
                <a:sym typeface="Arial"/>
              </a:rPr>
              <a:t>$1.5 Billion</a:t>
            </a:r>
            <a:endParaRPr sz="3200">
              <a:latin typeface="Arial"/>
              <a:ea typeface="Arial"/>
              <a:cs typeface="Arial"/>
              <a:sym typeface="Arial"/>
            </a:endParaRPr>
          </a:p>
        </p:txBody>
      </p:sp>
      <p:sp>
        <p:nvSpPr>
          <p:cNvPr id="480" name="Google Shape;480;p32"/>
          <p:cNvSpPr txBox="1"/>
          <p:nvPr/>
        </p:nvSpPr>
        <p:spPr>
          <a:xfrm>
            <a:off x="4837176" y="5079491"/>
            <a:ext cx="2624455" cy="617220"/>
          </a:xfrm>
          <a:prstGeom prst="rect">
            <a:avLst/>
          </a:prstGeom>
          <a:solidFill>
            <a:srgbClr val="2FACEB"/>
          </a:solidFill>
          <a:ln w="15225" cap="flat" cmpd="sng">
            <a:solidFill>
              <a:srgbClr val="1F7CAC"/>
            </a:solidFill>
            <a:prstDash val="solid"/>
            <a:round/>
            <a:headEnd type="none" w="sm" len="sm"/>
            <a:tailEnd type="none" w="sm" len="sm"/>
          </a:ln>
        </p:spPr>
        <p:txBody>
          <a:bodyPr spcFirstLastPara="1" wrap="square" lIns="0" tIns="28575" rIns="0" bIns="0" anchor="t" anchorCtr="0">
            <a:spAutoFit/>
          </a:bodyPr>
          <a:lstStyle/>
          <a:p>
            <a:pPr marL="0" lvl="0" indent="0" algn="ctr" rtl="0">
              <a:lnSpc>
                <a:spcPct val="100000"/>
              </a:lnSpc>
              <a:spcBef>
                <a:spcPts val="0"/>
              </a:spcBef>
              <a:spcAft>
                <a:spcPts val="0"/>
              </a:spcAft>
              <a:buNone/>
            </a:pPr>
            <a:r>
              <a:rPr lang="en-US" sz="1800">
                <a:solidFill>
                  <a:srgbClr val="FFFFFF"/>
                </a:solidFill>
                <a:latin typeface="Arial"/>
                <a:ea typeface="Arial"/>
                <a:cs typeface="Arial"/>
                <a:sym typeface="Arial"/>
              </a:rPr>
              <a:t>INFRASTRUCTURE</a:t>
            </a:r>
            <a:endParaRPr sz="1800">
              <a:latin typeface="Arial"/>
              <a:ea typeface="Arial"/>
              <a:cs typeface="Arial"/>
              <a:sym typeface="Arial"/>
            </a:endParaRPr>
          </a:p>
          <a:p>
            <a:pPr marL="0" lvl="0" indent="0" algn="ctr" rtl="0">
              <a:lnSpc>
                <a:spcPct val="100000"/>
              </a:lnSpc>
              <a:spcBef>
                <a:spcPts val="5"/>
              </a:spcBef>
              <a:spcAft>
                <a:spcPts val="0"/>
              </a:spcAft>
              <a:buNone/>
            </a:pPr>
            <a:r>
              <a:rPr lang="en-US" sz="1800">
                <a:solidFill>
                  <a:srgbClr val="FFFFFF"/>
                </a:solidFill>
                <a:latin typeface="Arial"/>
                <a:ea typeface="Arial"/>
                <a:cs typeface="Arial"/>
                <a:sym typeface="Arial"/>
              </a:rPr>
              <a:t>$USD1.28B</a:t>
            </a:r>
            <a:endParaRPr sz="1800">
              <a:latin typeface="Arial"/>
              <a:ea typeface="Arial"/>
              <a:cs typeface="Arial"/>
              <a:sym typeface="Arial"/>
            </a:endParaRPr>
          </a:p>
        </p:txBody>
      </p:sp>
      <p:sp>
        <p:nvSpPr>
          <p:cNvPr id="481" name="Google Shape;481;p32"/>
          <p:cNvSpPr txBox="1"/>
          <p:nvPr/>
        </p:nvSpPr>
        <p:spPr>
          <a:xfrm>
            <a:off x="4837176" y="2590800"/>
            <a:ext cx="1885314" cy="582295"/>
          </a:xfrm>
          <a:prstGeom prst="rect">
            <a:avLst/>
          </a:prstGeom>
          <a:solidFill>
            <a:srgbClr val="2FACEB"/>
          </a:solidFill>
          <a:ln w="15225" cap="flat" cmpd="sng">
            <a:solidFill>
              <a:srgbClr val="1F7CAC"/>
            </a:solidFill>
            <a:prstDash val="solid"/>
            <a:round/>
            <a:headEnd type="none" w="sm" len="sm"/>
            <a:tailEnd type="none" w="sm" len="sm"/>
          </a:ln>
        </p:spPr>
        <p:txBody>
          <a:bodyPr spcFirstLastPara="1" wrap="square" lIns="0" tIns="12050" rIns="0" bIns="0" anchor="t" anchorCtr="0">
            <a:spAutoFit/>
          </a:bodyPr>
          <a:lstStyle/>
          <a:p>
            <a:pPr marL="294640" marR="288290" lvl="0" indent="0" algn="ctr" rtl="0">
              <a:lnSpc>
                <a:spcPct val="100000"/>
              </a:lnSpc>
              <a:spcBef>
                <a:spcPts val="0"/>
              </a:spcBef>
              <a:spcAft>
                <a:spcPts val="0"/>
              </a:spcAft>
              <a:buNone/>
            </a:pPr>
            <a:r>
              <a:rPr lang="en-US" sz="1200">
                <a:solidFill>
                  <a:srgbClr val="FFFFFF"/>
                </a:solidFill>
                <a:latin typeface="Arial"/>
                <a:ea typeface="Arial"/>
                <a:cs typeface="Arial"/>
                <a:sym typeface="Arial"/>
              </a:rPr>
              <a:t>LAND PURCHASE TOTAL USD$220MUSD</a:t>
            </a:r>
            <a:endParaRPr sz="1200">
              <a:latin typeface="Arial"/>
              <a:ea typeface="Arial"/>
              <a:cs typeface="Arial"/>
              <a:sym typeface="Arial"/>
            </a:endParaRPr>
          </a:p>
        </p:txBody>
      </p:sp>
      <p:sp>
        <p:nvSpPr>
          <p:cNvPr id="482" name="Google Shape;482;p32"/>
          <p:cNvSpPr txBox="1"/>
          <p:nvPr/>
        </p:nvSpPr>
        <p:spPr>
          <a:xfrm>
            <a:off x="7025640" y="2151888"/>
            <a:ext cx="1338580" cy="746760"/>
          </a:xfrm>
          <a:prstGeom prst="rect">
            <a:avLst/>
          </a:prstGeom>
          <a:solidFill>
            <a:srgbClr val="2FACEB"/>
          </a:solidFill>
          <a:ln w="15225" cap="flat" cmpd="sng">
            <a:solidFill>
              <a:srgbClr val="1F7CAC"/>
            </a:solidFill>
            <a:prstDash val="solid"/>
            <a:round/>
            <a:headEnd type="none" w="sm" len="sm"/>
            <a:tailEnd type="none" w="sm" len="sm"/>
          </a:ln>
        </p:spPr>
        <p:txBody>
          <a:bodyPr spcFirstLastPara="1" wrap="square" lIns="0" tIns="70475" rIns="0" bIns="0" anchor="t" anchorCtr="0">
            <a:spAutoFit/>
          </a:bodyPr>
          <a:lstStyle/>
          <a:p>
            <a:pPr marL="4445" lvl="0" indent="0" algn="ctr" rtl="0">
              <a:lnSpc>
                <a:spcPct val="100000"/>
              </a:lnSpc>
              <a:spcBef>
                <a:spcPts val="0"/>
              </a:spcBef>
              <a:spcAft>
                <a:spcPts val="0"/>
              </a:spcAft>
              <a:buNone/>
            </a:pPr>
            <a:r>
              <a:rPr lang="en-US" sz="1800">
                <a:solidFill>
                  <a:srgbClr val="FFFFFF"/>
                </a:solidFill>
                <a:latin typeface="Arial"/>
                <a:ea typeface="Arial"/>
                <a:cs typeface="Arial"/>
                <a:sym typeface="Arial"/>
              </a:rPr>
              <a:t>THE CITY</a:t>
            </a:r>
            <a:endParaRPr sz="1800">
              <a:latin typeface="Arial"/>
              <a:ea typeface="Arial"/>
              <a:cs typeface="Arial"/>
              <a:sym typeface="Arial"/>
            </a:endParaRPr>
          </a:p>
          <a:p>
            <a:pPr marL="286385" marR="278130" lvl="0" indent="0" algn="ctr" rtl="0">
              <a:lnSpc>
                <a:spcPct val="100000"/>
              </a:lnSpc>
              <a:spcBef>
                <a:spcPts val="15"/>
              </a:spcBef>
              <a:spcAft>
                <a:spcPts val="0"/>
              </a:spcAft>
              <a:buNone/>
            </a:pPr>
            <a:r>
              <a:rPr lang="en-US" sz="1050">
                <a:solidFill>
                  <a:srgbClr val="FFFFFF"/>
                </a:solidFill>
                <a:latin typeface="Arial"/>
                <a:ea typeface="Arial"/>
                <a:cs typeface="Arial"/>
                <a:sym typeface="Arial"/>
              </a:rPr>
              <a:t>OF AVALON USD$800M</a:t>
            </a:r>
            <a:endParaRPr sz="1050">
              <a:latin typeface="Arial"/>
              <a:ea typeface="Arial"/>
              <a:cs typeface="Arial"/>
              <a:sym typeface="Arial"/>
            </a:endParaRPr>
          </a:p>
        </p:txBody>
      </p:sp>
      <p:sp>
        <p:nvSpPr>
          <p:cNvPr id="483" name="Google Shape;483;p32"/>
          <p:cNvSpPr txBox="1"/>
          <p:nvPr/>
        </p:nvSpPr>
        <p:spPr>
          <a:xfrm>
            <a:off x="7028688" y="3046476"/>
            <a:ext cx="1120140" cy="436245"/>
          </a:xfrm>
          <a:prstGeom prst="rect">
            <a:avLst/>
          </a:prstGeom>
          <a:solidFill>
            <a:srgbClr val="2FACEB"/>
          </a:solidFill>
          <a:ln w="15225" cap="flat" cmpd="sng">
            <a:solidFill>
              <a:srgbClr val="1F7CAC"/>
            </a:solidFill>
            <a:prstDash val="solid"/>
            <a:round/>
            <a:headEnd type="none" w="sm" len="sm"/>
            <a:tailEnd type="none" w="sm" len="sm"/>
          </a:ln>
        </p:spPr>
        <p:txBody>
          <a:bodyPr spcFirstLastPara="1" wrap="square" lIns="0" tIns="33000" rIns="0" bIns="0" anchor="t" anchorCtr="0">
            <a:spAutoFit/>
          </a:bodyPr>
          <a:lstStyle/>
          <a:p>
            <a:pPr marL="170815" marR="161925" lvl="0" indent="0" algn="ctr" rtl="0">
              <a:lnSpc>
                <a:spcPct val="100000"/>
              </a:lnSpc>
              <a:spcBef>
                <a:spcPts val="0"/>
              </a:spcBef>
              <a:spcAft>
                <a:spcPts val="0"/>
              </a:spcAft>
              <a:buNone/>
            </a:pPr>
            <a:r>
              <a:rPr lang="en-US" sz="800">
                <a:solidFill>
                  <a:srgbClr val="FFFFFF"/>
                </a:solidFill>
                <a:latin typeface="Arial"/>
                <a:ea typeface="Arial"/>
                <a:cs typeface="Arial"/>
                <a:sym typeface="Arial"/>
              </a:rPr>
              <a:t>OASIS PRIVATE ISLAND USD</a:t>
            </a:r>
            <a:endParaRPr sz="800">
              <a:latin typeface="Arial"/>
              <a:ea typeface="Arial"/>
              <a:cs typeface="Arial"/>
              <a:sym typeface="Arial"/>
            </a:endParaRPr>
          </a:p>
          <a:p>
            <a:pPr marL="3810" lvl="0" indent="0" algn="ctr" rtl="0">
              <a:lnSpc>
                <a:spcPct val="100000"/>
              </a:lnSpc>
              <a:spcBef>
                <a:spcPts val="0"/>
              </a:spcBef>
              <a:spcAft>
                <a:spcPts val="0"/>
              </a:spcAft>
              <a:buNone/>
            </a:pPr>
            <a:r>
              <a:rPr lang="en-US" sz="800">
                <a:solidFill>
                  <a:srgbClr val="FFFFFF"/>
                </a:solidFill>
                <a:latin typeface="Arial"/>
                <a:ea typeface="Arial"/>
                <a:cs typeface="Arial"/>
                <a:sym typeface="Arial"/>
              </a:rPr>
              <a:t>$400M</a:t>
            </a:r>
            <a:endParaRPr sz="800">
              <a:latin typeface="Arial"/>
              <a:ea typeface="Arial"/>
              <a:cs typeface="Arial"/>
              <a:sym typeface="Arial"/>
            </a:endParaRPr>
          </a:p>
        </p:txBody>
      </p:sp>
      <p:sp>
        <p:nvSpPr>
          <p:cNvPr id="484" name="Google Shape;484;p32"/>
          <p:cNvSpPr txBox="1"/>
          <p:nvPr/>
        </p:nvSpPr>
        <p:spPr>
          <a:xfrm>
            <a:off x="7068311" y="3668267"/>
            <a:ext cx="1097280" cy="655320"/>
          </a:xfrm>
          <a:prstGeom prst="rect">
            <a:avLst/>
          </a:prstGeom>
          <a:solidFill>
            <a:srgbClr val="2FACEB"/>
          </a:solidFill>
          <a:ln w="15225" cap="flat" cmpd="sng">
            <a:solidFill>
              <a:srgbClr val="1F7CAC"/>
            </a:solidFill>
            <a:prstDash val="solid"/>
            <a:round/>
            <a:headEnd type="none" w="sm" len="sm"/>
            <a:tailEnd type="none" w="sm" len="sm"/>
          </a:ln>
        </p:spPr>
        <p:txBody>
          <a:bodyPr spcFirstLastPara="1" wrap="square" lIns="0" tIns="0" rIns="0" bIns="0" anchor="t" anchorCtr="0">
            <a:spAutoFit/>
          </a:bodyPr>
          <a:lstStyle/>
          <a:p>
            <a:pPr marL="1905" lvl="0" indent="0" algn="ctr" rtl="0">
              <a:lnSpc>
                <a:spcPct val="104444"/>
              </a:lnSpc>
              <a:spcBef>
                <a:spcPts val="0"/>
              </a:spcBef>
              <a:spcAft>
                <a:spcPts val="0"/>
              </a:spcAft>
              <a:buNone/>
            </a:pPr>
            <a:r>
              <a:rPr lang="en-US" sz="900">
                <a:solidFill>
                  <a:srgbClr val="FFFFFF"/>
                </a:solidFill>
                <a:latin typeface="Arial"/>
                <a:ea typeface="Arial"/>
                <a:cs typeface="Arial"/>
                <a:sym typeface="Arial"/>
              </a:rPr>
              <a:t>OASIS GOLF/</a:t>
            </a:r>
            <a:endParaRPr sz="900">
              <a:latin typeface="Arial"/>
              <a:ea typeface="Arial"/>
              <a:cs typeface="Arial"/>
              <a:sym typeface="Arial"/>
            </a:endParaRPr>
          </a:p>
          <a:p>
            <a:pPr marL="97790" marR="88900" lvl="0" indent="0" algn="ctr" rtl="0">
              <a:lnSpc>
                <a:spcPct val="109500"/>
              </a:lnSpc>
              <a:spcBef>
                <a:spcPts val="670"/>
              </a:spcBef>
              <a:spcAft>
                <a:spcPts val="0"/>
              </a:spcAft>
              <a:buNone/>
            </a:pPr>
            <a:r>
              <a:rPr lang="en-US" sz="900">
                <a:solidFill>
                  <a:srgbClr val="FFFFFF"/>
                </a:solidFill>
                <a:latin typeface="Arial"/>
                <a:ea typeface="Arial"/>
                <a:cs typeface="Arial"/>
                <a:sym typeface="Arial"/>
              </a:rPr>
              <a:t>COUNTRY CLUB COMMUNITY USD$300M</a:t>
            </a:r>
            <a:endParaRPr sz="900">
              <a:latin typeface="Arial"/>
              <a:ea typeface="Arial"/>
              <a:cs typeface="Arial"/>
              <a:sym typeface="Arial"/>
            </a:endParaRPr>
          </a:p>
        </p:txBody>
      </p:sp>
      <p:sp>
        <p:nvSpPr>
          <p:cNvPr id="485" name="Google Shape;485;p32"/>
          <p:cNvSpPr txBox="1">
            <a:spLocks noGrp="1"/>
          </p:cNvSpPr>
          <p:nvPr>
            <p:ph type="title"/>
          </p:nvPr>
        </p:nvSpPr>
        <p:spPr>
          <a:xfrm>
            <a:off x="3591559" y="318642"/>
            <a:ext cx="3267075" cy="635000"/>
          </a:xfrm>
          <a:prstGeom prst="rect">
            <a:avLst/>
          </a:prstGeom>
          <a:noFill/>
          <a:ln>
            <a:noFill/>
          </a:ln>
        </p:spPr>
        <p:txBody>
          <a:bodyPr spcFirstLastPara="1" wrap="square" lIns="0" tIns="12050" rIns="0" bIns="0" anchor="t" anchorCtr="0">
            <a:spAutoFit/>
          </a:bodyPr>
          <a:lstStyle/>
          <a:p>
            <a:pPr marL="12700" lvl="0" indent="0" algn="l" rtl="0">
              <a:lnSpc>
                <a:spcPct val="100000"/>
              </a:lnSpc>
              <a:spcBef>
                <a:spcPts val="0"/>
              </a:spcBef>
              <a:spcAft>
                <a:spcPts val="0"/>
              </a:spcAft>
              <a:buNone/>
            </a:pPr>
            <a:r>
              <a:rPr lang="en-US"/>
              <a:t>The Numbers</a:t>
            </a:r>
            <a:endParaRPr/>
          </a:p>
        </p:txBody>
      </p:sp>
      <p:sp>
        <p:nvSpPr>
          <p:cNvPr id="486" name="Google Shape;486;p32"/>
          <p:cNvSpPr txBox="1"/>
          <p:nvPr/>
        </p:nvSpPr>
        <p:spPr>
          <a:xfrm>
            <a:off x="5191125" y="1134236"/>
            <a:ext cx="3134995" cy="29972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sz="1800" b="1">
                <a:solidFill>
                  <a:srgbClr val="0A5882"/>
                </a:solidFill>
                <a:latin typeface="Arial"/>
                <a:ea typeface="Arial"/>
                <a:cs typeface="Arial"/>
                <a:sym typeface="Arial"/>
              </a:rPr>
              <a:t>FUND USAGE BREAKDOWN</a:t>
            </a:r>
            <a:endParaRPr sz="1800">
              <a:latin typeface="Arial"/>
              <a:ea typeface="Arial"/>
              <a:cs typeface="Arial"/>
              <a:sym typeface="Aria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Shape 490"/>
        <p:cNvGrpSpPr/>
        <p:nvPr/>
      </p:nvGrpSpPr>
      <p:grpSpPr>
        <a:xfrm>
          <a:off x="0" y="0"/>
          <a:ext cx="0" cy="0"/>
          <a:chOff x="0" y="0"/>
          <a:chExt cx="0" cy="0"/>
        </a:xfrm>
      </p:grpSpPr>
      <p:pic>
        <p:nvPicPr>
          <p:cNvPr id="491" name="Google Shape;491;p35"/>
          <p:cNvPicPr preferRelativeResize="0"/>
          <p:nvPr/>
        </p:nvPicPr>
        <p:blipFill rotWithShape="1">
          <a:blip r:embed="rId3">
            <a:alphaModFix/>
          </a:blip>
          <a:srcRect/>
          <a:stretch/>
        </p:blipFill>
        <p:spPr>
          <a:xfrm>
            <a:off x="0" y="0"/>
            <a:ext cx="12192000" cy="6857999"/>
          </a:xfrm>
          <a:prstGeom prst="rect">
            <a:avLst/>
          </a:prstGeom>
          <a:noFill/>
          <a:ln>
            <a:noFill/>
          </a:ln>
        </p:spPr>
      </p:pic>
      <p:grpSp>
        <p:nvGrpSpPr>
          <p:cNvPr id="492" name="Google Shape;492;p35"/>
          <p:cNvGrpSpPr/>
          <p:nvPr/>
        </p:nvGrpSpPr>
        <p:grpSpPr>
          <a:xfrm>
            <a:off x="150876" y="0"/>
            <a:ext cx="11253596" cy="6858508"/>
            <a:chOff x="150876" y="0"/>
            <a:chExt cx="11253596" cy="6858508"/>
          </a:xfrm>
        </p:grpSpPr>
        <p:sp>
          <p:nvSpPr>
            <p:cNvPr id="493" name="Google Shape;493;p35"/>
            <p:cNvSpPr/>
            <p:nvPr/>
          </p:nvSpPr>
          <p:spPr>
            <a:xfrm>
              <a:off x="457200" y="0"/>
              <a:ext cx="1122045" cy="5329555"/>
            </a:xfrm>
            <a:custGeom>
              <a:avLst/>
              <a:gdLst/>
              <a:ahLst/>
              <a:cxnLst/>
              <a:rect l="l" t="t" r="r" b="b"/>
              <a:pathLst>
                <a:path w="1122045" h="5329555" extrusionOk="0">
                  <a:moveTo>
                    <a:pt x="1121664" y="0"/>
                  </a:moveTo>
                  <a:lnTo>
                    <a:pt x="867791" y="0"/>
                  </a:lnTo>
                  <a:lnTo>
                    <a:pt x="0" y="5286502"/>
                  </a:lnTo>
                  <a:lnTo>
                    <a:pt x="247497" y="5329428"/>
                  </a:lnTo>
                  <a:lnTo>
                    <a:pt x="1121664" y="0"/>
                  </a:lnTo>
                  <a:close/>
                </a:path>
              </a:pathLst>
            </a:custGeom>
            <a:solidFill>
              <a:srgbClr val="2FACEB"/>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494" name="Google Shape;494;p35"/>
            <p:cNvSpPr/>
            <p:nvPr/>
          </p:nvSpPr>
          <p:spPr>
            <a:xfrm>
              <a:off x="150876" y="0"/>
              <a:ext cx="1117600" cy="5278120"/>
            </a:xfrm>
            <a:custGeom>
              <a:avLst/>
              <a:gdLst/>
              <a:ahLst/>
              <a:cxnLst/>
              <a:rect l="l" t="t" r="r" b="b"/>
              <a:pathLst>
                <a:path w="1117600" h="5278120" extrusionOk="0">
                  <a:moveTo>
                    <a:pt x="1117092" y="0"/>
                  </a:moveTo>
                  <a:lnTo>
                    <a:pt x="864793" y="0"/>
                  </a:lnTo>
                  <a:lnTo>
                    <a:pt x="0" y="5239512"/>
                  </a:lnTo>
                  <a:lnTo>
                    <a:pt x="249123" y="5277612"/>
                  </a:lnTo>
                  <a:lnTo>
                    <a:pt x="1117092" y="0"/>
                  </a:lnTo>
                  <a:close/>
                </a:path>
              </a:pathLst>
            </a:custGeom>
            <a:solidFill>
              <a:srgbClr val="585858"/>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495" name="Google Shape;495;p35"/>
            <p:cNvSpPr/>
            <p:nvPr/>
          </p:nvSpPr>
          <p:spPr>
            <a:xfrm>
              <a:off x="150876" y="5239511"/>
              <a:ext cx="1228725" cy="1618615"/>
            </a:xfrm>
            <a:custGeom>
              <a:avLst/>
              <a:gdLst/>
              <a:ahLst/>
              <a:cxnLst/>
              <a:rect l="l" t="t" r="r" b="b"/>
              <a:pathLst>
                <a:path w="1228725" h="1618615" extrusionOk="0">
                  <a:moveTo>
                    <a:pt x="0" y="0"/>
                  </a:moveTo>
                  <a:lnTo>
                    <a:pt x="1174369" y="1618487"/>
                  </a:lnTo>
                  <a:lnTo>
                    <a:pt x="1228344" y="1618487"/>
                  </a:lnTo>
                  <a:lnTo>
                    <a:pt x="0" y="0"/>
                  </a:lnTo>
                  <a:close/>
                </a:path>
              </a:pathLst>
            </a:custGeom>
            <a:solidFill>
              <a:srgbClr val="252525"/>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496" name="Google Shape;496;p35"/>
            <p:cNvSpPr/>
            <p:nvPr/>
          </p:nvSpPr>
          <p:spPr>
            <a:xfrm>
              <a:off x="457200" y="5291328"/>
              <a:ext cx="1495425" cy="1567180"/>
            </a:xfrm>
            <a:custGeom>
              <a:avLst/>
              <a:gdLst/>
              <a:ahLst/>
              <a:cxnLst/>
              <a:rect l="l" t="t" r="r" b="b"/>
              <a:pathLst>
                <a:path w="1495425" h="1567179" extrusionOk="0">
                  <a:moveTo>
                    <a:pt x="0" y="0"/>
                  </a:moveTo>
                  <a:lnTo>
                    <a:pt x="1442720" y="1566672"/>
                  </a:lnTo>
                  <a:lnTo>
                    <a:pt x="1495044" y="1566672"/>
                  </a:lnTo>
                  <a:lnTo>
                    <a:pt x="0" y="0"/>
                  </a:lnTo>
                  <a:close/>
                </a:path>
              </a:pathLst>
            </a:custGeom>
            <a:solidFill>
              <a:srgbClr val="0C5A82"/>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497" name="Google Shape;497;p35"/>
            <p:cNvSpPr/>
            <p:nvPr/>
          </p:nvSpPr>
          <p:spPr>
            <a:xfrm>
              <a:off x="457200" y="5286755"/>
              <a:ext cx="2131060" cy="1571625"/>
            </a:xfrm>
            <a:custGeom>
              <a:avLst/>
              <a:gdLst/>
              <a:ahLst/>
              <a:cxnLst/>
              <a:rect l="l" t="t" r="r" b="b"/>
              <a:pathLst>
                <a:path w="2131060" h="1571625" extrusionOk="0">
                  <a:moveTo>
                    <a:pt x="0" y="0"/>
                  </a:moveTo>
                  <a:lnTo>
                    <a:pt x="0" y="4699"/>
                  </a:lnTo>
                  <a:lnTo>
                    <a:pt x="1495552" y="1571243"/>
                  </a:lnTo>
                  <a:lnTo>
                    <a:pt x="2130552" y="1571243"/>
                  </a:lnTo>
                  <a:lnTo>
                    <a:pt x="247662" y="42799"/>
                  </a:lnTo>
                  <a:lnTo>
                    <a:pt x="0" y="0"/>
                  </a:lnTo>
                  <a:close/>
                </a:path>
              </a:pathLst>
            </a:custGeom>
            <a:solidFill>
              <a:srgbClr val="1286C3"/>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498" name="Google Shape;498;p35"/>
            <p:cNvSpPr/>
            <p:nvPr/>
          </p:nvSpPr>
          <p:spPr>
            <a:xfrm>
              <a:off x="150876" y="5239511"/>
              <a:ext cx="1694814" cy="1618615"/>
            </a:xfrm>
            <a:custGeom>
              <a:avLst/>
              <a:gdLst/>
              <a:ahLst/>
              <a:cxnLst/>
              <a:rect l="l" t="t" r="r" b="b"/>
              <a:pathLst>
                <a:path w="1694814" h="1618615" extrusionOk="0">
                  <a:moveTo>
                    <a:pt x="0" y="0"/>
                  </a:moveTo>
                  <a:lnTo>
                    <a:pt x="1228217" y="1618487"/>
                  </a:lnTo>
                  <a:lnTo>
                    <a:pt x="1694688" y="1618487"/>
                  </a:lnTo>
                  <a:lnTo>
                    <a:pt x="291973" y="95250"/>
                  </a:lnTo>
                  <a:lnTo>
                    <a:pt x="244360" y="42799"/>
                  </a:lnTo>
                  <a:lnTo>
                    <a:pt x="249123" y="42799"/>
                  </a:lnTo>
                  <a:lnTo>
                    <a:pt x="249123" y="38100"/>
                  </a:lnTo>
                  <a:lnTo>
                    <a:pt x="244360" y="38100"/>
                  </a:lnTo>
                  <a:lnTo>
                    <a:pt x="0" y="0"/>
                  </a:lnTo>
                  <a:close/>
                </a:path>
              </a:pathLst>
            </a:custGeom>
            <a:solidFill>
              <a:srgbClr val="40404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499" name="Google Shape;499;p35"/>
            <p:cNvSpPr/>
            <p:nvPr/>
          </p:nvSpPr>
          <p:spPr>
            <a:xfrm>
              <a:off x="1496567" y="4396740"/>
              <a:ext cx="9907905" cy="459105"/>
            </a:xfrm>
            <a:custGeom>
              <a:avLst/>
              <a:gdLst/>
              <a:ahLst/>
              <a:cxnLst/>
              <a:rect l="l" t="t" r="r" b="b"/>
              <a:pathLst>
                <a:path w="9907905" h="459104" extrusionOk="0">
                  <a:moveTo>
                    <a:pt x="1334262" y="0"/>
                  </a:moveTo>
                  <a:lnTo>
                    <a:pt x="15620" y="0"/>
                  </a:lnTo>
                  <a:lnTo>
                    <a:pt x="6350" y="3302"/>
                  </a:lnTo>
                  <a:lnTo>
                    <a:pt x="762" y="11811"/>
                  </a:lnTo>
                  <a:lnTo>
                    <a:pt x="0" y="22225"/>
                  </a:lnTo>
                  <a:lnTo>
                    <a:pt x="4825" y="32258"/>
                  </a:lnTo>
                  <a:lnTo>
                    <a:pt x="171704" y="215646"/>
                  </a:lnTo>
                  <a:lnTo>
                    <a:pt x="175387" y="221996"/>
                  </a:lnTo>
                  <a:lnTo>
                    <a:pt x="176530" y="229362"/>
                  </a:lnTo>
                  <a:lnTo>
                    <a:pt x="175387" y="236728"/>
                  </a:lnTo>
                  <a:lnTo>
                    <a:pt x="171704" y="243078"/>
                  </a:lnTo>
                  <a:lnTo>
                    <a:pt x="4825" y="426466"/>
                  </a:lnTo>
                  <a:lnTo>
                    <a:pt x="0" y="436118"/>
                  </a:lnTo>
                  <a:lnTo>
                    <a:pt x="762" y="446913"/>
                  </a:lnTo>
                  <a:lnTo>
                    <a:pt x="6350" y="455422"/>
                  </a:lnTo>
                  <a:lnTo>
                    <a:pt x="15620" y="458724"/>
                  </a:lnTo>
                  <a:lnTo>
                    <a:pt x="1334262" y="458724"/>
                  </a:lnTo>
                  <a:lnTo>
                    <a:pt x="1337945" y="456819"/>
                  </a:lnTo>
                  <a:lnTo>
                    <a:pt x="1532636" y="243078"/>
                  </a:lnTo>
                  <a:lnTo>
                    <a:pt x="1536445" y="236728"/>
                  </a:lnTo>
                  <a:lnTo>
                    <a:pt x="1537462" y="229362"/>
                  </a:lnTo>
                  <a:lnTo>
                    <a:pt x="1536445" y="221996"/>
                  </a:lnTo>
                  <a:lnTo>
                    <a:pt x="1532636" y="215646"/>
                  </a:lnTo>
                  <a:lnTo>
                    <a:pt x="1337945" y="1905"/>
                  </a:lnTo>
                  <a:lnTo>
                    <a:pt x="1334262" y="0"/>
                  </a:lnTo>
                  <a:close/>
                </a:path>
                <a:path w="9907905" h="459104" extrusionOk="0">
                  <a:moveTo>
                    <a:pt x="3422904" y="0"/>
                  </a:moveTo>
                  <a:lnTo>
                    <a:pt x="2104644" y="0"/>
                  </a:lnTo>
                  <a:lnTo>
                    <a:pt x="2094992" y="3302"/>
                  </a:lnTo>
                  <a:lnTo>
                    <a:pt x="2089404" y="11811"/>
                  </a:lnTo>
                  <a:lnTo>
                    <a:pt x="2088642" y="22225"/>
                  </a:lnTo>
                  <a:lnTo>
                    <a:pt x="2093468" y="32258"/>
                  </a:lnTo>
                  <a:lnTo>
                    <a:pt x="2260472" y="215646"/>
                  </a:lnTo>
                  <a:lnTo>
                    <a:pt x="2264156" y="221996"/>
                  </a:lnTo>
                  <a:lnTo>
                    <a:pt x="2265298" y="229362"/>
                  </a:lnTo>
                  <a:lnTo>
                    <a:pt x="2264156" y="236728"/>
                  </a:lnTo>
                  <a:lnTo>
                    <a:pt x="2260472" y="243078"/>
                  </a:lnTo>
                  <a:lnTo>
                    <a:pt x="2093468" y="426466"/>
                  </a:lnTo>
                  <a:lnTo>
                    <a:pt x="2088642" y="436118"/>
                  </a:lnTo>
                  <a:lnTo>
                    <a:pt x="2089404" y="446913"/>
                  </a:lnTo>
                  <a:lnTo>
                    <a:pt x="2094992" y="455422"/>
                  </a:lnTo>
                  <a:lnTo>
                    <a:pt x="2104644" y="458724"/>
                  </a:lnTo>
                  <a:lnTo>
                    <a:pt x="3422904" y="458724"/>
                  </a:lnTo>
                  <a:lnTo>
                    <a:pt x="3426586" y="456819"/>
                  </a:lnTo>
                  <a:lnTo>
                    <a:pt x="3621404" y="243078"/>
                  </a:lnTo>
                  <a:lnTo>
                    <a:pt x="3625087" y="236728"/>
                  </a:lnTo>
                  <a:lnTo>
                    <a:pt x="3626611" y="229362"/>
                  </a:lnTo>
                  <a:lnTo>
                    <a:pt x="3625087" y="221996"/>
                  </a:lnTo>
                  <a:lnTo>
                    <a:pt x="3621404" y="215646"/>
                  </a:lnTo>
                  <a:lnTo>
                    <a:pt x="3426586" y="1905"/>
                  </a:lnTo>
                  <a:lnTo>
                    <a:pt x="3422904" y="0"/>
                  </a:lnTo>
                  <a:close/>
                </a:path>
                <a:path w="9907905" h="459104" extrusionOk="0">
                  <a:moveTo>
                    <a:pt x="5520562" y="0"/>
                  </a:moveTo>
                  <a:lnTo>
                    <a:pt x="4202303" y="0"/>
                  </a:lnTo>
                  <a:lnTo>
                    <a:pt x="4193031" y="3302"/>
                  </a:lnTo>
                  <a:lnTo>
                    <a:pt x="4187444" y="11811"/>
                  </a:lnTo>
                  <a:lnTo>
                    <a:pt x="4186681" y="22225"/>
                  </a:lnTo>
                  <a:lnTo>
                    <a:pt x="4191507" y="32258"/>
                  </a:lnTo>
                  <a:lnTo>
                    <a:pt x="4358005" y="215646"/>
                  </a:lnTo>
                  <a:lnTo>
                    <a:pt x="4361815" y="221996"/>
                  </a:lnTo>
                  <a:lnTo>
                    <a:pt x="4363211" y="229362"/>
                  </a:lnTo>
                  <a:lnTo>
                    <a:pt x="4361815" y="236728"/>
                  </a:lnTo>
                  <a:lnTo>
                    <a:pt x="4358005" y="243078"/>
                  </a:lnTo>
                  <a:lnTo>
                    <a:pt x="4191507" y="426466"/>
                  </a:lnTo>
                  <a:lnTo>
                    <a:pt x="4186681" y="436118"/>
                  </a:lnTo>
                  <a:lnTo>
                    <a:pt x="4187444" y="446913"/>
                  </a:lnTo>
                  <a:lnTo>
                    <a:pt x="4193031" y="455422"/>
                  </a:lnTo>
                  <a:lnTo>
                    <a:pt x="4202303" y="458724"/>
                  </a:lnTo>
                  <a:lnTo>
                    <a:pt x="5520562" y="458724"/>
                  </a:lnTo>
                  <a:lnTo>
                    <a:pt x="5524627" y="456819"/>
                  </a:lnTo>
                  <a:lnTo>
                    <a:pt x="5719317" y="243078"/>
                  </a:lnTo>
                  <a:lnTo>
                    <a:pt x="5723128" y="236728"/>
                  </a:lnTo>
                  <a:lnTo>
                    <a:pt x="5724143" y="229362"/>
                  </a:lnTo>
                  <a:lnTo>
                    <a:pt x="5723128" y="221996"/>
                  </a:lnTo>
                  <a:lnTo>
                    <a:pt x="5719317" y="215646"/>
                  </a:lnTo>
                  <a:lnTo>
                    <a:pt x="5524627" y="1905"/>
                  </a:lnTo>
                  <a:lnTo>
                    <a:pt x="5520562" y="0"/>
                  </a:lnTo>
                  <a:close/>
                </a:path>
                <a:path w="9907905" h="459104" extrusionOk="0">
                  <a:moveTo>
                    <a:pt x="7611490" y="0"/>
                  </a:moveTo>
                  <a:lnTo>
                    <a:pt x="6293231" y="0"/>
                  </a:lnTo>
                  <a:lnTo>
                    <a:pt x="6283959" y="3302"/>
                  </a:lnTo>
                  <a:lnTo>
                    <a:pt x="6278372" y="11811"/>
                  </a:lnTo>
                  <a:lnTo>
                    <a:pt x="6277229" y="22225"/>
                  </a:lnTo>
                  <a:lnTo>
                    <a:pt x="6282055" y="32258"/>
                  </a:lnTo>
                  <a:lnTo>
                    <a:pt x="6448933" y="215646"/>
                  </a:lnTo>
                  <a:lnTo>
                    <a:pt x="6452742" y="221996"/>
                  </a:lnTo>
                  <a:lnTo>
                    <a:pt x="6453758" y="229362"/>
                  </a:lnTo>
                  <a:lnTo>
                    <a:pt x="6452742" y="236728"/>
                  </a:lnTo>
                  <a:lnTo>
                    <a:pt x="6448933" y="243078"/>
                  </a:lnTo>
                  <a:lnTo>
                    <a:pt x="6282055" y="426466"/>
                  </a:lnTo>
                  <a:lnTo>
                    <a:pt x="6277229" y="436118"/>
                  </a:lnTo>
                  <a:lnTo>
                    <a:pt x="6278372" y="446913"/>
                  </a:lnTo>
                  <a:lnTo>
                    <a:pt x="6283959" y="455422"/>
                  </a:lnTo>
                  <a:lnTo>
                    <a:pt x="6293231" y="458724"/>
                  </a:lnTo>
                  <a:lnTo>
                    <a:pt x="7611490" y="458724"/>
                  </a:lnTo>
                  <a:lnTo>
                    <a:pt x="7615174" y="456819"/>
                  </a:lnTo>
                  <a:lnTo>
                    <a:pt x="7809864" y="243078"/>
                  </a:lnTo>
                  <a:lnTo>
                    <a:pt x="7813675" y="236728"/>
                  </a:lnTo>
                  <a:lnTo>
                    <a:pt x="7815072" y="229362"/>
                  </a:lnTo>
                  <a:lnTo>
                    <a:pt x="7813675" y="221996"/>
                  </a:lnTo>
                  <a:lnTo>
                    <a:pt x="7809864" y="215646"/>
                  </a:lnTo>
                  <a:lnTo>
                    <a:pt x="7615174" y="1905"/>
                  </a:lnTo>
                  <a:lnTo>
                    <a:pt x="7611490" y="0"/>
                  </a:lnTo>
                  <a:close/>
                </a:path>
                <a:path w="9907905" h="459104" extrusionOk="0">
                  <a:moveTo>
                    <a:pt x="9703942" y="0"/>
                  </a:moveTo>
                  <a:lnTo>
                    <a:pt x="8385556" y="0"/>
                  </a:lnTo>
                  <a:lnTo>
                    <a:pt x="8376284" y="3302"/>
                  </a:lnTo>
                  <a:lnTo>
                    <a:pt x="8370824" y="11811"/>
                  </a:lnTo>
                  <a:lnTo>
                    <a:pt x="8369681" y="22225"/>
                  </a:lnTo>
                  <a:lnTo>
                    <a:pt x="8374507" y="32258"/>
                  </a:lnTo>
                  <a:lnTo>
                    <a:pt x="8541385" y="215646"/>
                  </a:lnTo>
                  <a:lnTo>
                    <a:pt x="8545067" y="221996"/>
                  </a:lnTo>
                  <a:lnTo>
                    <a:pt x="8546591" y="229362"/>
                  </a:lnTo>
                  <a:lnTo>
                    <a:pt x="8545067" y="236728"/>
                  </a:lnTo>
                  <a:lnTo>
                    <a:pt x="8541385" y="243078"/>
                  </a:lnTo>
                  <a:lnTo>
                    <a:pt x="8374507" y="426466"/>
                  </a:lnTo>
                  <a:lnTo>
                    <a:pt x="8369681" y="436118"/>
                  </a:lnTo>
                  <a:lnTo>
                    <a:pt x="8370824" y="446913"/>
                  </a:lnTo>
                  <a:lnTo>
                    <a:pt x="8376284" y="455422"/>
                  </a:lnTo>
                  <a:lnTo>
                    <a:pt x="8385556" y="458724"/>
                  </a:lnTo>
                  <a:lnTo>
                    <a:pt x="9703942" y="458724"/>
                  </a:lnTo>
                  <a:lnTo>
                    <a:pt x="9708007" y="456819"/>
                  </a:lnTo>
                  <a:lnTo>
                    <a:pt x="9902316" y="243078"/>
                  </a:lnTo>
                  <a:lnTo>
                    <a:pt x="9906000" y="236728"/>
                  </a:lnTo>
                  <a:lnTo>
                    <a:pt x="9907524" y="229362"/>
                  </a:lnTo>
                  <a:lnTo>
                    <a:pt x="9906000" y="221996"/>
                  </a:lnTo>
                  <a:lnTo>
                    <a:pt x="9902316" y="215646"/>
                  </a:lnTo>
                  <a:lnTo>
                    <a:pt x="9708007" y="1905"/>
                  </a:lnTo>
                  <a:lnTo>
                    <a:pt x="9703942" y="0"/>
                  </a:lnTo>
                  <a:close/>
                </a:path>
              </a:pathLst>
            </a:custGeom>
            <a:solidFill>
              <a:srgbClr val="1F3D5E"/>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500" name="Google Shape;500;p35"/>
            <p:cNvPicPr preferRelativeResize="0"/>
            <p:nvPr/>
          </p:nvPicPr>
          <p:blipFill rotWithShape="1">
            <a:blip r:embed="rId4">
              <a:alphaModFix/>
            </a:blip>
            <a:srcRect/>
            <a:stretch/>
          </p:blipFill>
          <p:spPr>
            <a:xfrm>
              <a:off x="1507236" y="2566416"/>
              <a:ext cx="9896856" cy="1536192"/>
            </a:xfrm>
            <a:prstGeom prst="rect">
              <a:avLst/>
            </a:prstGeom>
            <a:noFill/>
            <a:ln>
              <a:noFill/>
            </a:ln>
          </p:spPr>
        </p:pic>
      </p:grpSp>
      <p:sp>
        <p:nvSpPr>
          <p:cNvPr id="501" name="Google Shape;501;p35"/>
          <p:cNvSpPr txBox="1">
            <a:spLocks noGrp="1"/>
          </p:cNvSpPr>
          <p:nvPr>
            <p:ph type="title"/>
          </p:nvPr>
        </p:nvSpPr>
        <p:spPr>
          <a:xfrm>
            <a:off x="2036191" y="461594"/>
            <a:ext cx="5015865" cy="635000"/>
          </a:xfrm>
          <a:prstGeom prst="rect">
            <a:avLst/>
          </a:prstGeom>
          <a:noFill/>
          <a:ln>
            <a:noFill/>
          </a:ln>
        </p:spPr>
        <p:txBody>
          <a:bodyPr spcFirstLastPara="1" wrap="square" lIns="0" tIns="12050" rIns="0" bIns="0" anchor="t" anchorCtr="0">
            <a:spAutoFit/>
          </a:bodyPr>
          <a:lstStyle/>
          <a:p>
            <a:pPr marL="12700" lvl="0" indent="0" algn="l" rtl="0">
              <a:lnSpc>
                <a:spcPct val="100000"/>
              </a:lnSpc>
              <a:spcBef>
                <a:spcPts val="0"/>
              </a:spcBef>
              <a:spcAft>
                <a:spcPts val="0"/>
              </a:spcAft>
              <a:buNone/>
            </a:pPr>
            <a:r>
              <a:rPr lang="en-US"/>
              <a:t>Projects Chronology</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505"/>
        <p:cNvGrpSpPr/>
        <p:nvPr/>
      </p:nvGrpSpPr>
      <p:grpSpPr>
        <a:xfrm>
          <a:off x="0" y="0"/>
          <a:ext cx="0" cy="0"/>
          <a:chOff x="0" y="0"/>
          <a:chExt cx="0" cy="0"/>
        </a:xfrm>
      </p:grpSpPr>
      <p:grpSp>
        <p:nvGrpSpPr>
          <p:cNvPr id="506" name="Google Shape;506;p37"/>
          <p:cNvGrpSpPr/>
          <p:nvPr/>
        </p:nvGrpSpPr>
        <p:grpSpPr>
          <a:xfrm>
            <a:off x="1484376" y="1528572"/>
            <a:ext cx="8014970" cy="937260"/>
            <a:chOff x="1484376" y="1528572"/>
            <a:chExt cx="8014970" cy="937260"/>
          </a:xfrm>
        </p:grpSpPr>
        <p:sp>
          <p:nvSpPr>
            <p:cNvPr id="507" name="Google Shape;507;p37"/>
            <p:cNvSpPr/>
            <p:nvPr/>
          </p:nvSpPr>
          <p:spPr>
            <a:xfrm>
              <a:off x="1484376" y="1528572"/>
              <a:ext cx="8014970" cy="937260"/>
            </a:xfrm>
            <a:custGeom>
              <a:avLst/>
              <a:gdLst/>
              <a:ahLst/>
              <a:cxnLst/>
              <a:rect l="l" t="t" r="r" b="b"/>
              <a:pathLst>
                <a:path w="8014970" h="937260" extrusionOk="0">
                  <a:moveTo>
                    <a:pt x="7920990" y="0"/>
                  </a:moveTo>
                  <a:lnTo>
                    <a:pt x="93726" y="0"/>
                  </a:lnTo>
                  <a:lnTo>
                    <a:pt x="57221" y="7358"/>
                  </a:lnTo>
                  <a:lnTo>
                    <a:pt x="27431" y="27432"/>
                  </a:lnTo>
                  <a:lnTo>
                    <a:pt x="7358" y="57221"/>
                  </a:lnTo>
                  <a:lnTo>
                    <a:pt x="0" y="93725"/>
                  </a:lnTo>
                  <a:lnTo>
                    <a:pt x="0" y="843533"/>
                  </a:lnTo>
                  <a:lnTo>
                    <a:pt x="7358" y="880038"/>
                  </a:lnTo>
                  <a:lnTo>
                    <a:pt x="27432" y="909827"/>
                  </a:lnTo>
                  <a:lnTo>
                    <a:pt x="57221" y="929901"/>
                  </a:lnTo>
                  <a:lnTo>
                    <a:pt x="93726" y="937260"/>
                  </a:lnTo>
                  <a:lnTo>
                    <a:pt x="7920990" y="937260"/>
                  </a:lnTo>
                  <a:lnTo>
                    <a:pt x="7957494" y="929901"/>
                  </a:lnTo>
                  <a:lnTo>
                    <a:pt x="7987283" y="909828"/>
                  </a:lnTo>
                  <a:lnTo>
                    <a:pt x="8007357" y="880038"/>
                  </a:lnTo>
                  <a:lnTo>
                    <a:pt x="8014716" y="843533"/>
                  </a:lnTo>
                  <a:lnTo>
                    <a:pt x="8014716" y="93725"/>
                  </a:lnTo>
                  <a:lnTo>
                    <a:pt x="8007357" y="57221"/>
                  </a:lnTo>
                  <a:lnTo>
                    <a:pt x="7987284" y="27432"/>
                  </a:lnTo>
                  <a:lnTo>
                    <a:pt x="7957494" y="7358"/>
                  </a:lnTo>
                  <a:lnTo>
                    <a:pt x="7920990"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508" name="Google Shape;508;p37"/>
            <p:cNvSpPr/>
            <p:nvPr/>
          </p:nvSpPr>
          <p:spPr>
            <a:xfrm>
              <a:off x="1484376" y="1528572"/>
              <a:ext cx="8014970" cy="937260"/>
            </a:xfrm>
            <a:custGeom>
              <a:avLst/>
              <a:gdLst/>
              <a:ahLst/>
              <a:cxnLst/>
              <a:rect l="l" t="t" r="r" b="b"/>
              <a:pathLst>
                <a:path w="8014970" h="937260" extrusionOk="0">
                  <a:moveTo>
                    <a:pt x="0" y="93725"/>
                  </a:moveTo>
                  <a:lnTo>
                    <a:pt x="7358" y="57221"/>
                  </a:lnTo>
                  <a:lnTo>
                    <a:pt x="27431" y="27432"/>
                  </a:lnTo>
                  <a:lnTo>
                    <a:pt x="57221" y="7358"/>
                  </a:lnTo>
                  <a:lnTo>
                    <a:pt x="93726" y="0"/>
                  </a:lnTo>
                  <a:lnTo>
                    <a:pt x="7920990" y="0"/>
                  </a:lnTo>
                  <a:lnTo>
                    <a:pt x="7957494" y="7358"/>
                  </a:lnTo>
                  <a:lnTo>
                    <a:pt x="7987284" y="27432"/>
                  </a:lnTo>
                  <a:lnTo>
                    <a:pt x="8007357" y="57221"/>
                  </a:lnTo>
                  <a:lnTo>
                    <a:pt x="8014716" y="93725"/>
                  </a:lnTo>
                  <a:lnTo>
                    <a:pt x="8014716" y="843533"/>
                  </a:lnTo>
                  <a:lnTo>
                    <a:pt x="8007357" y="880038"/>
                  </a:lnTo>
                  <a:lnTo>
                    <a:pt x="7987283" y="909828"/>
                  </a:lnTo>
                  <a:lnTo>
                    <a:pt x="7957494" y="929901"/>
                  </a:lnTo>
                  <a:lnTo>
                    <a:pt x="7920990" y="937260"/>
                  </a:lnTo>
                  <a:lnTo>
                    <a:pt x="93726" y="937260"/>
                  </a:lnTo>
                  <a:lnTo>
                    <a:pt x="57221" y="929901"/>
                  </a:lnTo>
                  <a:lnTo>
                    <a:pt x="27432" y="909827"/>
                  </a:lnTo>
                  <a:lnTo>
                    <a:pt x="7358" y="880038"/>
                  </a:lnTo>
                  <a:lnTo>
                    <a:pt x="0" y="843533"/>
                  </a:lnTo>
                  <a:lnTo>
                    <a:pt x="0" y="93725"/>
                  </a:lnTo>
                  <a:close/>
                </a:path>
              </a:pathLst>
            </a:custGeom>
            <a:noFill/>
            <a:ln w="15225" cap="flat" cmpd="sng">
              <a:solidFill>
                <a:srgbClr val="2A9BD5"/>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grpSp>
      <p:sp>
        <p:nvSpPr>
          <p:cNvPr id="509" name="Google Shape;509;p37"/>
          <p:cNvSpPr txBox="1">
            <a:spLocks noGrp="1"/>
          </p:cNvSpPr>
          <p:nvPr>
            <p:ph type="title"/>
          </p:nvPr>
        </p:nvSpPr>
        <p:spPr>
          <a:xfrm>
            <a:off x="1873376" y="545337"/>
            <a:ext cx="9238615" cy="635000"/>
          </a:xfrm>
          <a:prstGeom prst="rect">
            <a:avLst/>
          </a:prstGeom>
          <a:noFill/>
          <a:ln>
            <a:noFill/>
          </a:ln>
        </p:spPr>
        <p:txBody>
          <a:bodyPr spcFirstLastPara="1" wrap="square" lIns="0" tIns="12050" rIns="0" bIns="0" anchor="t" anchorCtr="0">
            <a:spAutoFit/>
          </a:bodyPr>
          <a:lstStyle/>
          <a:p>
            <a:pPr marL="3307715" lvl="0" indent="0" algn="l" rtl="0">
              <a:lnSpc>
                <a:spcPct val="100000"/>
              </a:lnSpc>
              <a:spcBef>
                <a:spcPts val="0"/>
              </a:spcBef>
              <a:spcAft>
                <a:spcPts val="0"/>
              </a:spcAft>
              <a:buNone/>
            </a:pPr>
            <a:r>
              <a:rPr lang="en-US"/>
              <a:t>Next Steps</a:t>
            </a:r>
            <a:endParaRPr/>
          </a:p>
        </p:txBody>
      </p:sp>
      <p:sp>
        <p:nvSpPr>
          <p:cNvPr id="510" name="Google Shape;510;p37"/>
          <p:cNvSpPr txBox="1"/>
          <p:nvPr/>
        </p:nvSpPr>
        <p:spPr>
          <a:xfrm>
            <a:off x="1552702" y="1861566"/>
            <a:ext cx="6284595" cy="239395"/>
          </a:xfrm>
          <a:prstGeom prst="rect">
            <a:avLst/>
          </a:prstGeom>
          <a:noFill/>
          <a:ln>
            <a:noFill/>
          </a:ln>
        </p:spPr>
        <p:txBody>
          <a:bodyPr spcFirstLastPara="1" wrap="square" lIns="0" tIns="13325" rIns="0" bIns="0" anchor="t" anchorCtr="0">
            <a:spAutoFit/>
          </a:bodyPr>
          <a:lstStyle/>
          <a:p>
            <a:pPr marL="12700" lvl="0" indent="0" algn="l" rtl="0">
              <a:lnSpc>
                <a:spcPct val="100000"/>
              </a:lnSpc>
              <a:spcBef>
                <a:spcPts val="0"/>
              </a:spcBef>
              <a:spcAft>
                <a:spcPts val="0"/>
              </a:spcAft>
              <a:buNone/>
            </a:pPr>
            <a:r>
              <a:rPr lang="en-US" sz="1400">
                <a:latin typeface="Arial"/>
                <a:ea typeface="Arial"/>
                <a:cs typeface="Arial"/>
                <a:sym typeface="Arial"/>
              </a:rPr>
              <a:t>Execution of financial agreement with investor &amp; Fabulous Homes International.</a:t>
            </a:r>
            <a:endParaRPr sz="1400">
              <a:latin typeface="Arial"/>
              <a:ea typeface="Arial"/>
              <a:cs typeface="Arial"/>
              <a:sym typeface="Arial"/>
            </a:endParaRPr>
          </a:p>
        </p:txBody>
      </p:sp>
      <p:grpSp>
        <p:nvGrpSpPr>
          <p:cNvPr id="511" name="Google Shape;511;p37"/>
          <p:cNvGrpSpPr/>
          <p:nvPr/>
        </p:nvGrpSpPr>
        <p:grpSpPr>
          <a:xfrm>
            <a:off x="2154936" y="2636520"/>
            <a:ext cx="8676386" cy="2046731"/>
            <a:chOff x="2154936" y="2636520"/>
            <a:chExt cx="8676386" cy="2046731"/>
          </a:xfrm>
        </p:grpSpPr>
        <p:sp>
          <p:nvSpPr>
            <p:cNvPr id="512" name="Google Shape;512;p37"/>
            <p:cNvSpPr/>
            <p:nvPr/>
          </p:nvSpPr>
          <p:spPr>
            <a:xfrm>
              <a:off x="2154936" y="2636520"/>
              <a:ext cx="8016240" cy="939165"/>
            </a:xfrm>
            <a:custGeom>
              <a:avLst/>
              <a:gdLst/>
              <a:ahLst/>
              <a:cxnLst/>
              <a:rect l="l" t="t" r="r" b="b"/>
              <a:pathLst>
                <a:path w="8016240" h="939164" extrusionOk="0">
                  <a:moveTo>
                    <a:pt x="7922386" y="0"/>
                  </a:moveTo>
                  <a:lnTo>
                    <a:pt x="93852" y="0"/>
                  </a:lnTo>
                  <a:lnTo>
                    <a:pt x="57328" y="7377"/>
                  </a:lnTo>
                  <a:lnTo>
                    <a:pt x="27495" y="27495"/>
                  </a:lnTo>
                  <a:lnTo>
                    <a:pt x="7377" y="57328"/>
                  </a:lnTo>
                  <a:lnTo>
                    <a:pt x="0" y="93852"/>
                  </a:lnTo>
                  <a:lnTo>
                    <a:pt x="0" y="844930"/>
                  </a:lnTo>
                  <a:lnTo>
                    <a:pt x="7377" y="881455"/>
                  </a:lnTo>
                  <a:lnTo>
                    <a:pt x="27495" y="911288"/>
                  </a:lnTo>
                  <a:lnTo>
                    <a:pt x="57328" y="931406"/>
                  </a:lnTo>
                  <a:lnTo>
                    <a:pt x="93852" y="938783"/>
                  </a:lnTo>
                  <a:lnTo>
                    <a:pt x="7922386" y="938783"/>
                  </a:lnTo>
                  <a:lnTo>
                    <a:pt x="7958911" y="931406"/>
                  </a:lnTo>
                  <a:lnTo>
                    <a:pt x="7988744" y="911288"/>
                  </a:lnTo>
                  <a:lnTo>
                    <a:pt x="8008862" y="881455"/>
                  </a:lnTo>
                  <a:lnTo>
                    <a:pt x="8016240" y="844930"/>
                  </a:lnTo>
                  <a:lnTo>
                    <a:pt x="8016240" y="93852"/>
                  </a:lnTo>
                  <a:lnTo>
                    <a:pt x="8008862" y="57328"/>
                  </a:lnTo>
                  <a:lnTo>
                    <a:pt x="7988744" y="27495"/>
                  </a:lnTo>
                  <a:lnTo>
                    <a:pt x="7958911" y="7377"/>
                  </a:lnTo>
                  <a:lnTo>
                    <a:pt x="7922386"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513" name="Google Shape;513;p37"/>
            <p:cNvSpPr/>
            <p:nvPr/>
          </p:nvSpPr>
          <p:spPr>
            <a:xfrm>
              <a:off x="2154936" y="2636520"/>
              <a:ext cx="8016240" cy="939165"/>
            </a:xfrm>
            <a:custGeom>
              <a:avLst/>
              <a:gdLst/>
              <a:ahLst/>
              <a:cxnLst/>
              <a:rect l="l" t="t" r="r" b="b"/>
              <a:pathLst>
                <a:path w="8016240" h="939164" extrusionOk="0">
                  <a:moveTo>
                    <a:pt x="0" y="93852"/>
                  </a:moveTo>
                  <a:lnTo>
                    <a:pt x="7377" y="57328"/>
                  </a:lnTo>
                  <a:lnTo>
                    <a:pt x="27495" y="27495"/>
                  </a:lnTo>
                  <a:lnTo>
                    <a:pt x="57328" y="7377"/>
                  </a:lnTo>
                  <a:lnTo>
                    <a:pt x="93852" y="0"/>
                  </a:lnTo>
                  <a:lnTo>
                    <a:pt x="7922386" y="0"/>
                  </a:lnTo>
                  <a:lnTo>
                    <a:pt x="7958911" y="7377"/>
                  </a:lnTo>
                  <a:lnTo>
                    <a:pt x="7988744" y="27495"/>
                  </a:lnTo>
                  <a:lnTo>
                    <a:pt x="8008862" y="57328"/>
                  </a:lnTo>
                  <a:lnTo>
                    <a:pt x="8016240" y="93852"/>
                  </a:lnTo>
                  <a:lnTo>
                    <a:pt x="8016240" y="844930"/>
                  </a:lnTo>
                  <a:lnTo>
                    <a:pt x="8008862" y="881455"/>
                  </a:lnTo>
                  <a:lnTo>
                    <a:pt x="7988744" y="911288"/>
                  </a:lnTo>
                  <a:lnTo>
                    <a:pt x="7958911" y="931406"/>
                  </a:lnTo>
                  <a:lnTo>
                    <a:pt x="7922386" y="938783"/>
                  </a:lnTo>
                  <a:lnTo>
                    <a:pt x="93852" y="938783"/>
                  </a:lnTo>
                  <a:lnTo>
                    <a:pt x="57328" y="931406"/>
                  </a:lnTo>
                  <a:lnTo>
                    <a:pt x="27495" y="911288"/>
                  </a:lnTo>
                  <a:lnTo>
                    <a:pt x="7377" y="881455"/>
                  </a:lnTo>
                  <a:lnTo>
                    <a:pt x="0" y="844930"/>
                  </a:lnTo>
                  <a:lnTo>
                    <a:pt x="0" y="93852"/>
                  </a:lnTo>
                  <a:close/>
                </a:path>
              </a:pathLst>
            </a:custGeom>
            <a:noFill/>
            <a:ln w="15225" cap="flat" cmpd="sng">
              <a:solidFill>
                <a:srgbClr val="2A9BD5"/>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514" name="Google Shape;514;p37"/>
            <p:cNvSpPr/>
            <p:nvPr/>
          </p:nvSpPr>
          <p:spPr>
            <a:xfrm>
              <a:off x="2816352" y="3745991"/>
              <a:ext cx="8014970" cy="937260"/>
            </a:xfrm>
            <a:custGeom>
              <a:avLst/>
              <a:gdLst/>
              <a:ahLst/>
              <a:cxnLst/>
              <a:rect l="l" t="t" r="r" b="b"/>
              <a:pathLst>
                <a:path w="8014970" h="937260" extrusionOk="0">
                  <a:moveTo>
                    <a:pt x="7920990" y="0"/>
                  </a:moveTo>
                  <a:lnTo>
                    <a:pt x="93725" y="0"/>
                  </a:lnTo>
                  <a:lnTo>
                    <a:pt x="57221" y="7358"/>
                  </a:lnTo>
                  <a:lnTo>
                    <a:pt x="27431" y="27431"/>
                  </a:lnTo>
                  <a:lnTo>
                    <a:pt x="7358" y="57221"/>
                  </a:lnTo>
                  <a:lnTo>
                    <a:pt x="0" y="93725"/>
                  </a:lnTo>
                  <a:lnTo>
                    <a:pt x="0" y="843533"/>
                  </a:lnTo>
                  <a:lnTo>
                    <a:pt x="7358" y="880038"/>
                  </a:lnTo>
                  <a:lnTo>
                    <a:pt x="27431" y="909827"/>
                  </a:lnTo>
                  <a:lnTo>
                    <a:pt x="57221" y="929901"/>
                  </a:lnTo>
                  <a:lnTo>
                    <a:pt x="93725" y="937259"/>
                  </a:lnTo>
                  <a:lnTo>
                    <a:pt x="7920990" y="937259"/>
                  </a:lnTo>
                  <a:lnTo>
                    <a:pt x="7957494" y="929901"/>
                  </a:lnTo>
                  <a:lnTo>
                    <a:pt x="7987283" y="909827"/>
                  </a:lnTo>
                  <a:lnTo>
                    <a:pt x="8007357" y="880038"/>
                  </a:lnTo>
                  <a:lnTo>
                    <a:pt x="8014716" y="843533"/>
                  </a:lnTo>
                  <a:lnTo>
                    <a:pt x="8014716" y="93725"/>
                  </a:lnTo>
                  <a:lnTo>
                    <a:pt x="8007357" y="57221"/>
                  </a:lnTo>
                  <a:lnTo>
                    <a:pt x="7987284" y="27431"/>
                  </a:lnTo>
                  <a:lnTo>
                    <a:pt x="7957494" y="7358"/>
                  </a:lnTo>
                  <a:lnTo>
                    <a:pt x="7920990"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515" name="Google Shape;515;p37"/>
            <p:cNvSpPr/>
            <p:nvPr/>
          </p:nvSpPr>
          <p:spPr>
            <a:xfrm>
              <a:off x="2816352" y="3745991"/>
              <a:ext cx="8014970" cy="937260"/>
            </a:xfrm>
            <a:custGeom>
              <a:avLst/>
              <a:gdLst/>
              <a:ahLst/>
              <a:cxnLst/>
              <a:rect l="l" t="t" r="r" b="b"/>
              <a:pathLst>
                <a:path w="8014970" h="937260" extrusionOk="0">
                  <a:moveTo>
                    <a:pt x="0" y="93725"/>
                  </a:moveTo>
                  <a:lnTo>
                    <a:pt x="7358" y="57221"/>
                  </a:lnTo>
                  <a:lnTo>
                    <a:pt x="27431" y="27431"/>
                  </a:lnTo>
                  <a:lnTo>
                    <a:pt x="57221" y="7358"/>
                  </a:lnTo>
                  <a:lnTo>
                    <a:pt x="93725" y="0"/>
                  </a:lnTo>
                  <a:lnTo>
                    <a:pt x="7920990" y="0"/>
                  </a:lnTo>
                  <a:lnTo>
                    <a:pt x="7957494" y="7358"/>
                  </a:lnTo>
                  <a:lnTo>
                    <a:pt x="7987284" y="27431"/>
                  </a:lnTo>
                  <a:lnTo>
                    <a:pt x="8007357" y="57221"/>
                  </a:lnTo>
                  <a:lnTo>
                    <a:pt x="8014716" y="93725"/>
                  </a:lnTo>
                  <a:lnTo>
                    <a:pt x="8014716" y="843533"/>
                  </a:lnTo>
                  <a:lnTo>
                    <a:pt x="8007357" y="880038"/>
                  </a:lnTo>
                  <a:lnTo>
                    <a:pt x="7987283" y="909827"/>
                  </a:lnTo>
                  <a:lnTo>
                    <a:pt x="7957494" y="929901"/>
                  </a:lnTo>
                  <a:lnTo>
                    <a:pt x="7920990" y="937259"/>
                  </a:lnTo>
                  <a:lnTo>
                    <a:pt x="93725" y="937259"/>
                  </a:lnTo>
                  <a:lnTo>
                    <a:pt x="57221" y="929901"/>
                  </a:lnTo>
                  <a:lnTo>
                    <a:pt x="27431" y="909827"/>
                  </a:lnTo>
                  <a:lnTo>
                    <a:pt x="7358" y="880038"/>
                  </a:lnTo>
                  <a:lnTo>
                    <a:pt x="0" y="843533"/>
                  </a:lnTo>
                  <a:lnTo>
                    <a:pt x="0" y="93725"/>
                  </a:lnTo>
                  <a:close/>
                </a:path>
              </a:pathLst>
            </a:custGeom>
            <a:noFill/>
            <a:ln w="15225" cap="flat" cmpd="sng">
              <a:solidFill>
                <a:srgbClr val="2A9BD5"/>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grpSp>
      <p:sp>
        <p:nvSpPr>
          <p:cNvPr id="516" name="Google Shape;516;p37"/>
          <p:cNvSpPr txBox="1"/>
          <p:nvPr/>
        </p:nvSpPr>
        <p:spPr>
          <a:xfrm>
            <a:off x="2223897" y="2693365"/>
            <a:ext cx="7239000" cy="1809114"/>
          </a:xfrm>
          <a:prstGeom prst="rect">
            <a:avLst/>
          </a:prstGeom>
          <a:noFill/>
          <a:ln>
            <a:noFill/>
          </a:ln>
        </p:spPr>
        <p:txBody>
          <a:bodyPr spcFirstLastPara="1" wrap="square" lIns="0" tIns="42525" rIns="0" bIns="0" anchor="t" anchorCtr="0">
            <a:spAutoFit/>
          </a:bodyPr>
          <a:lstStyle/>
          <a:p>
            <a:pPr marL="12700" marR="757555" lvl="0" indent="0" algn="l" rtl="0">
              <a:lnSpc>
                <a:spcPct val="86200"/>
              </a:lnSpc>
              <a:spcBef>
                <a:spcPts val="0"/>
              </a:spcBef>
              <a:spcAft>
                <a:spcPts val="0"/>
              </a:spcAft>
              <a:buNone/>
            </a:pPr>
            <a:r>
              <a:rPr lang="en-US" sz="1400">
                <a:latin typeface="Arial"/>
                <a:ea typeface="Arial"/>
                <a:cs typeface="Arial"/>
                <a:sym typeface="Arial"/>
              </a:rPr>
              <a:t>With infrastructural development funded, Fabulous Homes International will proceed to mobilize within seven days firstly for the installation of temporary works and site accommodation. We would employ the use of our senior civil works engineers that will provide supervision of the project prior to continuation of work.</a:t>
            </a:r>
            <a:endParaRPr sz="1400">
              <a:latin typeface="Arial"/>
              <a:ea typeface="Arial"/>
              <a:cs typeface="Arial"/>
              <a:sym typeface="Arial"/>
            </a:endParaRPr>
          </a:p>
          <a:p>
            <a:pPr marL="0" lvl="0" indent="0" algn="l" rtl="0">
              <a:lnSpc>
                <a:spcPct val="100000"/>
              </a:lnSpc>
              <a:spcBef>
                <a:spcPts val="0"/>
              </a:spcBef>
              <a:spcAft>
                <a:spcPts val="0"/>
              </a:spcAft>
              <a:buNone/>
            </a:pPr>
            <a:endParaRPr sz="1400">
              <a:latin typeface="Arial"/>
              <a:ea typeface="Arial"/>
              <a:cs typeface="Arial"/>
              <a:sym typeface="Arial"/>
            </a:endParaRPr>
          </a:p>
          <a:p>
            <a:pPr marL="0" lvl="0" indent="0" algn="l" rtl="0">
              <a:lnSpc>
                <a:spcPct val="100000"/>
              </a:lnSpc>
              <a:spcBef>
                <a:spcPts val="450"/>
              </a:spcBef>
              <a:spcAft>
                <a:spcPts val="0"/>
              </a:spcAft>
              <a:buNone/>
            </a:pPr>
            <a:endParaRPr sz="1400">
              <a:latin typeface="Arial"/>
              <a:ea typeface="Arial"/>
              <a:cs typeface="Arial"/>
              <a:sym typeface="Arial"/>
            </a:endParaRPr>
          </a:p>
          <a:p>
            <a:pPr marL="673735" marR="5080" lvl="0" indent="0" algn="l" rtl="0">
              <a:lnSpc>
                <a:spcPct val="103571"/>
              </a:lnSpc>
              <a:spcBef>
                <a:spcPts val="0"/>
              </a:spcBef>
              <a:spcAft>
                <a:spcPts val="0"/>
              </a:spcAft>
              <a:buNone/>
            </a:pPr>
            <a:r>
              <a:rPr lang="en-US" sz="1400">
                <a:latin typeface="Arial"/>
                <a:ea typeface="Arial"/>
                <a:cs typeface="Arial"/>
                <a:sym typeface="Arial"/>
              </a:rPr>
              <a:t>Secondly, we estimate that a construction workforce of up to 1200 persons for the duration of the works would be employed given the scale of development, it may be necessary to import labour from other regions in Guyana.</a:t>
            </a:r>
            <a:endParaRPr sz="1400">
              <a:latin typeface="Arial"/>
              <a:ea typeface="Arial"/>
              <a:cs typeface="Arial"/>
              <a:sym typeface="Arial"/>
            </a:endParaRPr>
          </a:p>
        </p:txBody>
      </p:sp>
      <p:grpSp>
        <p:nvGrpSpPr>
          <p:cNvPr id="517" name="Google Shape;517;p37"/>
          <p:cNvGrpSpPr/>
          <p:nvPr/>
        </p:nvGrpSpPr>
        <p:grpSpPr>
          <a:xfrm>
            <a:off x="3488435" y="4853940"/>
            <a:ext cx="8014970" cy="937260"/>
            <a:chOff x="3488435" y="4853940"/>
            <a:chExt cx="8014970" cy="937260"/>
          </a:xfrm>
        </p:grpSpPr>
        <p:sp>
          <p:nvSpPr>
            <p:cNvPr id="518" name="Google Shape;518;p37"/>
            <p:cNvSpPr/>
            <p:nvPr/>
          </p:nvSpPr>
          <p:spPr>
            <a:xfrm>
              <a:off x="3488435" y="4853940"/>
              <a:ext cx="8014970" cy="937260"/>
            </a:xfrm>
            <a:custGeom>
              <a:avLst/>
              <a:gdLst/>
              <a:ahLst/>
              <a:cxnLst/>
              <a:rect l="l" t="t" r="r" b="b"/>
              <a:pathLst>
                <a:path w="8014970" h="937260" extrusionOk="0">
                  <a:moveTo>
                    <a:pt x="7920990" y="0"/>
                  </a:moveTo>
                  <a:lnTo>
                    <a:pt x="93725" y="0"/>
                  </a:lnTo>
                  <a:lnTo>
                    <a:pt x="57221" y="7358"/>
                  </a:lnTo>
                  <a:lnTo>
                    <a:pt x="27432" y="27431"/>
                  </a:lnTo>
                  <a:lnTo>
                    <a:pt x="7358" y="57221"/>
                  </a:lnTo>
                  <a:lnTo>
                    <a:pt x="0" y="93726"/>
                  </a:lnTo>
                  <a:lnTo>
                    <a:pt x="0" y="843534"/>
                  </a:lnTo>
                  <a:lnTo>
                    <a:pt x="7358" y="880017"/>
                  </a:lnTo>
                  <a:lnTo>
                    <a:pt x="27432" y="909808"/>
                  </a:lnTo>
                  <a:lnTo>
                    <a:pt x="57221" y="929894"/>
                  </a:lnTo>
                  <a:lnTo>
                    <a:pt x="93725" y="937260"/>
                  </a:lnTo>
                  <a:lnTo>
                    <a:pt x="7920990" y="937260"/>
                  </a:lnTo>
                  <a:lnTo>
                    <a:pt x="7957494" y="929894"/>
                  </a:lnTo>
                  <a:lnTo>
                    <a:pt x="7987284" y="909808"/>
                  </a:lnTo>
                  <a:lnTo>
                    <a:pt x="8007357" y="880017"/>
                  </a:lnTo>
                  <a:lnTo>
                    <a:pt x="8014715" y="843534"/>
                  </a:lnTo>
                  <a:lnTo>
                    <a:pt x="8014715" y="93726"/>
                  </a:lnTo>
                  <a:lnTo>
                    <a:pt x="8007357" y="57221"/>
                  </a:lnTo>
                  <a:lnTo>
                    <a:pt x="7987284" y="27431"/>
                  </a:lnTo>
                  <a:lnTo>
                    <a:pt x="7957494" y="7358"/>
                  </a:lnTo>
                  <a:lnTo>
                    <a:pt x="7920990"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519" name="Google Shape;519;p37"/>
            <p:cNvSpPr/>
            <p:nvPr/>
          </p:nvSpPr>
          <p:spPr>
            <a:xfrm>
              <a:off x="3488435" y="4853940"/>
              <a:ext cx="8014970" cy="937260"/>
            </a:xfrm>
            <a:custGeom>
              <a:avLst/>
              <a:gdLst/>
              <a:ahLst/>
              <a:cxnLst/>
              <a:rect l="l" t="t" r="r" b="b"/>
              <a:pathLst>
                <a:path w="8014970" h="937260" extrusionOk="0">
                  <a:moveTo>
                    <a:pt x="0" y="93726"/>
                  </a:moveTo>
                  <a:lnTo>
                    <a:pt x="7358" y="57221"/>
                  </a:lnTo>
                  <a:lnTo>
                    <a:pt x="27432" y="27431"/>
                  </a:lnTo>
                  <a:lnTo>
                    <a:pt x="57221" y="7358"/>
                  </a:lnTo>
                  <a:lnTo>
                    <a:pt x="93725" y="0"/>
                  </a:lnTo>
                  <a:lnTo>
                    <a:pt x="7920990" y="0"/>
                  </a:lnTo>
                  <a:lnTo>
                    <a:pt x="7957494" y="7358"/>
                  </a:lnTo>
                  <a:lnTo>
                    <a:pt x="7987284" y="27431"/>
                  </a:lnTo>
                  <a:lnTo>
                    <a:pt x="8007357" y="57221"/>
                  </a:lnTo>
                  <a:lnTo>
                    <a:pt x="8014715" y="93726"/>
                  </a:lnTo>
                  <a:lnTo>
                    <a:pt x="8014715" y="843534"/>
                  </a:lnTo>
                  <a:lnTo>
                    <a:pt x="8007357" y="880017"/>
                  </a:lnTo>
                  <a:lnTo>
                    <a:pt x="7987284" y="909808"/>
                  </a:lnTo>
                  <a:lnTo>
                    <a:pt x="7957494" y="929894"/>
                  </a:lnTo>
                  <a:lnTo>
                    <a:pt x="7920990" y="937260"/>
                  </a:lnTo>
                  <a:lnTo>
                    <a:pt x="93725" y="937260"/>
                  </a:lnTo>
                  <a:lnTo>
                    <a:pt x="57221" y="929894"/>
                  </a:lnTo>
                  <a:lnTo>
                    <a:pt x="27432" y="909808"/>
                  </a:lnTo>
                  <a:lnTo>
                    <a:pt x="7358" y="880017"/>
                  </a:lnTo>
                  <a:lnTo>
                    <a:pt x="0" y="843534"/>
                  </a:lnTo>
                  <a:lnTo>
                    <a:pt x="0" y="93726"/>
                  </a:lnTo>
                  <a:close/>
                </a:path>
              </a:pathLst>
            </a:custGeom>
            <a:noFill/>
            <a:ln w="15225" cap="flat" cmpd="sng">
              <a:solidFill>
                <a:srgbClr val="2A9BD5"/>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grpSp>
      <p:sp>
        <p:nvSpPr>
          <p:cNvPr id="520" name="Google Shape;520;p37"/>
          <p:cNvSpPr txBox="1"/>
          <p:nvPr/>
        </p:nvSpPr>
        <p:spPr>
          <a:xfrm>
            <a:off x="3556508" y="5186934"/>
            <a:ext cx="5064760" cy="239395"/>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sz="1400">
                <a:latin typeface="Arial"/>
                <a:ea typeface="Arial"/>
                <a:cs typeface="Arial"/>
                <a:sym typeface="Arial"/>
              </a:rPr>
              <a:t>Temporary accommodation is provided for construction workers.</a:t>
            </a:r>
            <a:endParaRPr sz="1400">
              <a:latin typeface="Arial"/>
              <a:ea typeface="Arial"/>
              <a:cs typeface="Arial"/>
              <a:sym typeface="Arial"/>
            </a:endParaRPr>
          </a:p>
        </p:txBody>
      </p:sp>
      <p:grpSp>
        <p:nvGrpSpPr>
          <p:cNvPr id="521" name="Google Shape;521;p37"/>
          <p:cNvGrpSpPr/>
          <p:nvPr/>
        </p:nvGrpSpPr>
        <p:grpSpPr>
          <a:xfrm>
            <a:off x="8889491" y="2246375"/>
            <a:ext cx="1941830" cy="2827020"/>
            <a:chOff x="8889491" y="2246375"/>
            <a:chExt cx="1941830" cy="2827020"/>
          </a:xfrm>
        </p:grpSpPr>
        <p:sp>
          <p:nvSpPr>
            <p:cNvPr id="522" name="Google Shape;522;p37"/>
            <p:cNvSpPr/>
            <p:nvPr/>
          </p:nvSpPr>
          <p:spPr>
            <a:xfrm>
              <a:off x="8889491" y="2246375"/>
              <a:ext cx="609600" cy="609600"/>
            </a:xfrm>
            <a:custGeom>
              <a:avLst/>
              <a:gdLst/>
              <a:ahLst/>
              <a:cxnLst/>
              <a:rect l="l" t="t" r="r" b="b"/>
              <a:pathLst>
                <a:path w="609600" h="609600" extrusionOk="0">
                  <a:moveTo>
                    <a:pt x="472439" y="0"/>
                  </a:moveTo>
                  <a:lnTo>
                    <a:pt x="137159" y="0"/>
                  </a:lnTo>
                  <a:lnTo>
                    <a:pt x="137159" y="335279"/>
                  </a:lnTo>
                  <a:lnTo>
                    <a:pt x="0" y="335279"/>
                  </a:lnTo>
                  <a:lnTo>
                    <a:pt x="304800" y="609600"/>
                  </a:lnTo>
                  <a:lnTo>
                    <a:pt x="609600" y="335279"/>
                  </a:lnTo>
                  <a:lnTo>
                    <a:pt x="472439" y="335279"/>
                  </a:lnTo>
                  <a:lnTo>
                    <a:pt x="472439" y="0"/>
                  </a:lnTo>
                  <a:close/>
                </a:path>
              </a:pathLst>
            </a:custGeom>
            <a:solidFill>
              <a:srgbClr val="FFFFFF">
                <a:alpha val="89803"/>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523" name="Google Shape;523;p37"/>
            <p:cNvSpPr/>
            <p:nvPr/>
          </p:nvSpPr>
          <p:spPr>
            <a:xfrm>
              <a:off x="8889491" y="2246375"/>
              <a:ext cx="609600" cy="609600"/>
            </a:xfrm>
            <a:custGeom>
              <a:avLst/>
              <a:gdLst/>
              <a:ahLst/>
              <a:cxnLst/>
              <a:rect l="l" t="t" r="r" b="b"/>
              <a:pathLst>
                <a:path w="609600" h="609600" extrusionOk="0">
                  <a:moveTo>
                    <a:pt x="0" y="335279"/>
                  </a:moveTo>
                  <a:lnTo>
                    <a:pt x="137159" y="335279"/>
                  </a:lnTo>
                  <a:lnTo>
                    <a:pt x="137159" y="0"/>
                  </a:lnTo>
                  <a:lnTo>
                    <a:pt x="472439" y="0"/>
                  </a:lnTo>
                  <a:lnTo>
                    <a:pt x="472439" y="335279"/>
                  </a:lnTo>
                  <a:lnTo>
                    <a:pt x="609600" y="335279"/>
                  </a:lnTo>
                  <a:lnTo>
                    <a:pt x="304800" y="609600"/>
                  </a:lnTo>
                  <a:lnTo>
                    <a:pt x="0" y="335279"/>
                  </a:lnTo>
                  <a:close/>
                </a:path>
              </a:pathLst>
            </a:custGeom>
            <a:noFill/>
            <a:ln w="15225" cap="flat" cmpd="sng">
              <a:solidFill>
                <a:srgbClr val="2FACEB"/>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524" name="Google Shape;524;p37"/>
            <p:cNvSpPr/>
            <p:nvPr/>
          </p:nvSpPr>
          <p:spPr>
            <a:xfrm>
              <a:off x="9561575" y="3355847"/>
              <a:ext cx="609600" cy="609600"/>
            </a:xfrm>
            <a:custGeom>
              <a:avLst/>
              <a:gdLst/>
              <a:ahLst/>
              <a:cxnLst/>
              <a:rect l="l" t="t" r="r" b="b"/>
              <a:pathLst>
                <a:path w="609600" h="609600" extrusionOk="0">
                  <a:moveTo>
                    <a:pt x="472440" y="0"/>
                  </a:moveTo>
                  <a:lnTo>
                    <a:pt x="137159" y="0"/>
                  </a:lnTo>
                  <a:lnTo>
                    <a:pt x="137159" y="335279"/>
                  </a:lnTo>
                  <a:lnTo>
                    <a:pt x="0" y="335279"/>
                  </a:lnTo>
                  <a:lnTo>
                    <a:pt x="304800" y="609600"/>
                  </a:lnTo>
                  <a:lnTo>
                    <a:pt x="609600" y="335279"/>
                  </a:lnTo>
                  <a:lnTo>
                    <a:pt x="472440" y="335279"/>
                  </a:lnTo>
                  <a:lnTo>
                    <a:pt x="472440" y="0"/>
                  </a:lnTo>
                  <a:close/>
                </a:path>
              </a:pathLst>
            </a:custGeom>
            <a:solidFill>
              <a:srgbClr val="FFFFFF">
                <a:alpha val="89803"/>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525" name="Google Shape;525;p37"/>
            <p:cNvSpPr/>
            <p:nvPr/>
          </p:nvSpPr>
          <p:spPr>
            <a:xfrm>
              <a:off x="9561575" y="3355847"/>
              <a:ext cx="609600" cy="609600"/>
            </a:xfrm>
            <a:custGeom>
              <a:avLst/>
              <a:gdLst/>
              <a:ahLst/>
              <a:cxnLst/>
              <a:rect l="l" t="t" r="r" b="b"/>
              <a:pathLst>
                <a:path w="609600" h="609600" extrusionOk="0">
                  <a:moveTo>
                    <a:pt x="0" y="335279"/>
                  </a:moveTo>
                  <a:lnTo>
                    <a:pt x="137159" y="335279"/>
                  </a:lnTo>
                  <a:lnTo>
                    <a:pt x="137159" y="0"/>
                  </a:lnTo>
                  <a:lnTo>
                    <a:pt x="472440" y="0"/>
                  </a:lnTo>
                  <a:lnTo>
                    <a:pt x="472440" y="335279"/>
                  </a:lnTo>
                  <a:lnTo>
                    <a:pt x="609600" y="335279"/>
                  </a:lnTo>
                  <a:lnTo>
                    <a:pt x="304800" y="609600"/>
                  </a:lnTo>
                  <a:lnTo>
                    <a:pt x="0" y="335279"/>
                  </a:lnTo>
                  <a:close/>
                </a:path>
              </a:pathLst>
            </a:custGeom>
            <a:noFill/>
            <a:ln w="15225" cap="flat" cmpd="sng">
              <a:solidFill>
                <a:srgbClr val="2FACEB"/>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526" name="Google Shape;526;p37"/>
            <p:cNvSpPr/>
            <p:nvPr/>
          </p:nvSpPr>
          <p:spPr>
            <a:xfrm>
              <a:off x="10222991" y="4463795"/>
              <a:ext cx="608330" cy="609600"/>
            </a:xfrm>
            <a:custGeom>
              <a:avLst/>
              <a:gdLst/>
              <a:ahLst/>
              <a:cxnLst/>
              <a:rect l="l" t="t" r="r" b="b"/>
              <a:pathLst>
                <a:path w="608329" h="609600" extrusionOk="0">
                  <a:moveTo>
                    <a:pt x="471297" y="0"/>
                  </a:moveTo>
                  <a:lnTo>
                    <a:pt x="136778" y="0"/>
                  </a:lnTo>
                  <a:lnTo>
                    <a:pt x="136778" y="335914"/>
                  </a:lnTo>
                  <a:lnTo>
                    <a:pt x="0" y="335914"/>
                  </a:lnTo>
                  <a:lnTo>
                    <a:pt x="304037" y="609599"/>
                  </a:lnTo>
                  <a:lnTo>
                    <a:pt x="608076" y="335914"/>
                  </a:lnTo>
                  <a:lnTo>
                    <a:pt x="471297" y="335914"/>
                  </a:lnTo>
                  <a:lnTo>
                    <a:pt x="471297" y="0"/>
                  </a:lnTo>
                  <a:close/>
                </a:path>
              </a:pathLst>
            </a:custGeom>
            <a:solidFill>
              <a:srgbClr val="FFFFFF">
                <a:alpha val="89803"/>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527" name="Google Shape;527;p37"/>
            <p:cNvSpPr/>
            <p:nvPr/>
          </p:nvSpPr>
          <p:spPr>
            <a:xfrm>
              <a:off x="10222991" y="4463795"/>
              <a:ext cx="608330" cy="609600"/>
            </a:xfrm>
            <a:custGeom>
              <a:avLst/>
              <a:gdLst/>
              <a:ahLst/>
              <a:cxnLst/>
              <a:rect l="l" t="t" r="r" b="b"/>
              <a:pathLst>
                <a:path w="608329" h="609600" extrusionOk="0">
                  <a:moveTo>
                    <a:pt x="0" y="335914"/>
                  </a:moveTo>
                  <a:lnTo>
                    <a:pt x="136778" y="335914"/>
                  </a:lnTo>
                  <a:lnTo>
                    <a:pt x="136778" y="0"/>
                  </a:lnTo>
                  <a:lnTo>
                    <a:pt x="471297" y="0"/>
                  </a:lnTo>
                  <a:lnTo>
                    <a:pt x="471297" y="335914"/>
                  </a:lnTo>
                  <a:lnTo>
                    <a:pt x="608076" y="335914"/>
                  </a:lnTo>
                  <a:lnTo>
                    <a:pt x="304037" y="609599"/>
                  </a:lnTo>
                  <a:lnTo>
                    <a:pt x="0" y="335914"/>
                  </a:lnTo>
                  <a:close/>
                </a:path>
              </a:pathLst>
            </a:custGeom>
            <a:noFill/>
            <a:ln w="15225" cap="flat" cmpd="sng">
              <a:solidFill>
                <a:srgbClr val="2FACEB"/>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gr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531"/>
        <p:cNvGrpSpPr/>
        <p:nvPr/>
      </p:nvGrpSpPr>
      <p:grpSpPr>
        <a:xfrm>
          <a:off x="0" y="0"/>
          <a:ext cx="0" cy="0"/>
          <a:chOff x="0" y="0"/>
          <a:chExt cx="0" cy="0"/>
        </a:xfrm>
      </p:grpSpPr>
      <p:sp>
        <p:nvSpPr>
          <p:cNvPr id="532" name="Google Shape;532;p38"/>
          <p:cNvSpPr txBox="1"/>
          <p:nvPr/>
        </p:nvSpPr>
        <p:spPr>
          <a:xfrm>
            <a:off x="3084702" y="255219"/>
            <a:ext cx="6490970" cy="6336665"/>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sz="1800">
                <a:solidFill>
                  <a:srgbClr val="0A5882"/>
                </a:solidFill>
                <a:latin typeface="Arial"/>
                <a:ea typeface="Arial"/>
                <a:cs typeface="Arial"/>
                <a:sym typeface="Arial"/>
              </a:rPr>
              <a:t>Currently in Development</a:t>
            </a:r>
            <a:endParaRPr sz="1800">
              <a:latin typeface="Arial"/>
              <a:ea typeface="Arial"/>
              <a:cs typeface="Arial"/>
              <a:sym typeface="Arial"/>
            </a:endParaRPr>
          </a:p>
          <a:p>
            <a:pPr marL="12700" lvl="0" indent="0" algn="l" rtl="0">
              <a:lnSpc>
                <a:spcPct val="100000"/>
              </a:lnSpc>
              <a:spcBef>
                <a:spcPts val="5"/>
              </a:spcBef>
              <a:spcAft>
                <a:spcPts val="0"/>
              </a:spcAft>
              <a:buNone/>
            </a:pPr>
            <a:r>
              <a:rPr lang="en-US" sz="1800" u="sng">
                <a:solidFill>
                  <a:srgbClr val="2F85EC"/>
                </a:solidFill>
                <a:latin typeface="Arial"/>
                <a:ea typeface="Arial"/>
                <a:cs typeface="Arial"/>
                <a:sym typeface="Arial"/>
                <a:hlinkClick r:id="rId3">
                  <a:extLst>
                    <a:ext uri="{A12FA001-AC4F-418D-AE19-62706E023703}">
                      <ahyp:hlinkClr xmlns:ahyp="http://schemas.microsoft.com/office/drawing/2018/hyperlinkcolor" val="tx"/>
                    </a:ext>
                  </a:extLst>
                </a:hlinkClick>
              </a:rPr>
              <a:t>http://thecityofavalongy.com</a:t>
            </a:r>
            <a:endParaRPr sz="1800">
              <a:latin typeface="Arial"/>
              <a:ea typeface="Arial"/>
              <a:cs typeface="Arial"/>
              <a:sym typeface="Arial"/>
            </a:endParaRPr>
          </a:p>
          <a:p>
            <a:pPr marL="0" lvl="0" indent="0" algn="l" rtl="0">
              <a:lnSpc>
                <a:spcPct val="100000"/>
              </a:lnSpc>
              <a:spcBef>
                <a:spcPts val="85"/>
              </a:spcBef>
              <a:spcAft>
                <a:spcPts val="0"/>
              </a:spcAft>
              <a:buNone/>
            </a:pPr>
            <a:endParaRPr sz="1800">
              <a:latin typeface="Arial"/>
              <a:ea typeface="Arial"/>
              <a:cs typeface="Arial"/>
              <a:sym typeface="Arial"/>
            </a:endParaRPr>
          </a:p>
          <a:p>
            <a:pPr marL="12700" marR="1791335" lvl="0" indent="0" algn="l" rtl="0">
              <a:lnSpc>
                <a:spcPct val="100000"/>
              </a:lnSpc>
              <a:spcBef>
                <a:spcPts val="5"/>
              </a:spcBef>
              <a:spcAft>
                <a:spcPts val="0"/>
              </a:spcAft>
              <a:buNone/>
            </a:pPr>
            <a:r>
              <a:rPr lang="en-US" sz="1800">
                <a:solidFill>
                  <a:srgbClr val="0A5882"/>
                </a:solidFill>
                <a:latin typeface="Arial"/>
                <a:ea typeface="Arial"/>
                <a:cs typeface="Arial"/>
                <a:sym typeface="Arial"/>
              </a:rPr>
              <a:t>This Project is currently being Developed by </a:t>
            </a:r>
            <a:r>
              <a:rPr lang="en-US" sz="1800" u="sng">
                <a:solidFill>
                  <a:srgbClr val="2F85EC"/>
                </a:solidFill>
                <a:latin typeface="Arial"/>
                <a:ea typeface="Arial"/>
                <a:cs typeface="Arial"/>
                <a:sym typeface="Arial"/>
                <a:hlinkClick r:id="rId4">
                  <a:extLst>
                    <a:ext uri="{A12FA001-AC4F-418D-AE19-62706E023703}">
                      <ahyp:hlinkClr xmlns:ahyp="http://schemas.microsoft.com/office/drawing/2018/hyperlinkcolor" val="tx"/>
                    </a:ext>
                  </a:extLst>
                </a:hlinkClick>
              </a:rPr>
              <a:t>http://Fabuloushomesinternationalguyana.com</a:t>
            </a:r>
            <a:r>
              <a:rPr lang="en-US" sz="1800">
                <a:solidFill>
                  <a:srgbClr val="2F85EC"/>
                </a:solidFill>
                <a:latin typeface="Arial"/>
                <a:ea typeface="Arial"/>
                <a:cs typeface="Arial"/>
                <a:sym typeface="Arial"/>
              </a:rPr>
              <a:t> </a:t>
            </a:r>
            <a:r>
              <a:rPr lang="en-US" sz="1800" u="sng">
                <a:solidFill>
                  <a:srgbClr val="2FACEB"/>
                </a:solidFill>
                <a:latin typeface="Arial"/>
                <a:ea typeface="Arial"/>
                <a:cs typeface="Arial"/>
                <a:sym typeface="Arial"/>
                <a:hlinkClick r:id="rId5">
                  <a:extLst>
                    <a:ext uri="{A12FA001-AC4F-418D-AE19-62706E023703}">
                      <ahyp:hlinkClr xmlns:ahyp="http://schemas.microsoft.com/office/drawing/2018/hyperlinkcolor" val="tx"/>
                    </a:ext>
                  </a:extLst>
                </a:hlinkClick>
              </a:rPr>
              <a:t>http:Fabuloushomesinternational.com</a:t>
            </a:r>
            <a:endParaRPr sz="1800">
              <a:latin typeface="Arial"/>
              <a:ea typeface="Arial"/>
              <a:cs typeface="Arial"/>
              <a:sym typeface="Arial"/>
            </a:endParaRPr>
          </a:p>
          <a:p>
            <a:pPr marL="0" lvl="0" indent="0" algn="l" rtl="0">
              <a:lnSpc>
                <a:spcPct val="100000"/>
              </a:lnSpc>
              <a:spcBef>
                <a:spcPts val="90"/>
              </a:spcBef>
              <a:spcAft>
                <a:spcPts val="0"/>
              </a:spcAft>
              <a:buNone/>
            </a:pPr>
            <a:endParaRPr sz="1800">
              <a:latin typeface="Arial"/>
              <a:ea typeface="Arial"/>
              <a:cs typeface="Arial"/>
              <a:sym typeface="Arial"/>
            </a:endParaRPr>
          </a:p>
          <a:p>
            <a:pPr marL="12700" marR="1270000" lvl="0" indent="0" algn="l" rtl="0">
              <a:lnSpc>
                <a:spcPct val="100000"/>
              </a:lnSpc>
              <a:spcBef>
                <a:spcPts val="0"/>
              </a:spcBef>
              <a:spcAft>
                <a:spcPts val="0"/>
              </a:spcAft>
              <a:buNone/>
            </a:pPr>
            <a:r>
              <a:rPr lang="en-US" sz="1800">
                <a:solidFill>
                  <a:srgbClr val="0A5882"/>
                </a:solidFill>
                <a:latin typeface="Arial"/>
                <a:ea typeface="Arial"/>
                <a:cs typeface="Arial"/>
                <a:sym typeface="Arial"/>
              </a:rPr>
              <a:t>The Oasis Country Club Community </a:t>
            </a:r>
            <a:r>
              <a:rPr lang="en-US" sz="1800" u="sng">
                <a:solidFill>
                  <a:srgbClr val="2F85EC"/>
                </a:solidFill>
                <a:latin typeface="Arial"/>
                <a:ea typeface="Arial"/>
                <a:cs typeface="Arial"/>
                <a:sym typeface="Arial"/>
                <a:hlinkClick r:id="rId6">
                  <a:extLst>
                    <a:ext uri="{A12FA001-AC4F-418D-AE19-62706E023703}">
                      <ahyp:hlinkClr xmlns:ahyp="http://schemas.microsoft.com/office/drawing/2018/hyperlinkcolor" val="tx"/>
                    </a:ext>
                  </a:extLst>
                </a:hlinkClick>
              </a:rPr>
              <a:t>http://fabuloushomesinternationalguyana.com/oasis</a:t>
            </a:r>
            <a:r>
              <a:rPr lang="en-US" sz="1800">
                <a:solidFill>
                  <a:srgbClr val="2F85EC"/>
                </a:solidFill>
                <a:latin typeface="Arial"/>
                <a:ea typeface="Arial"/>
                <a:cs typeface="Arial"/>
                <a:sym typeface="Arial"/>
              </a:rPr>
              <a:t> </a:t>
            </a:r>
            <a:r>
              <a:rPr lang="en-US" sz="1800" u="sng">
                <a:solidFill>
                  <a:srgbClr val="2F85EC"/>
                </a:solidFill>
                <a:latin typeface="Arial"/>
                <a:ea typeface="Arial"/>
                <a:cs typeface="Arial"/>
                <a:sym typeface="Arial"/>
                <a:hlinkClick r:id="rId7">
                  <a:extLst>
                    <a:ext uri="{A12FA001-AC4F-418D-AE19-62706E023703}">
                      <ahyp:hlinkClr xmlns:ahyp="http://schemas.microsoft.com/office/drawing/2018/hyperlinkcolor" val="tx"/>
                    </a:ext>
                  </a:extLst>
                </a:hlinkClick>
              </a:rPr>
              <a:t>https://youtu.be/EK2iJnP2Ohs</a:t>
            </a:r>
            <a:endParaRPr sz="1800">
              <a:latin typeface="Arial"/>
              <a:ea typeface="Arial"/>
              <a:cs typeface="Arial"/>
              <a:sym typeface="Arial"/>
            </a:endParaRPr>
          </a:p>
          <a:p>
            <a:pPr marL="0" lvl="0" indent="0" algn="l" rtl="0">
              <a:lnSpc>
                <a:spcPct val="100000"/>
              </a:lnSpc>
              <a:spcBef>
                <a:spcPts val="90"/>
              </a:spcBef>
              <a:spcAft>
                <a:spcPts val="0"/>
              </a:spcAft>
              <a:buNone/>
            </a:pPr>
            <a:endParaRPr sz="1800">
              <a:latin typeface="Arial"/>
              <a:ea typeface="Arial"/>
              <a:cs typeface="Arial"/>
              <a:sym typeface="Arial"/>
            </a:endParaRPr>
          </a:p>
          <a:p>
            <a:pPr marL="12700" marR="2254885" lvl="0" indent="0" algn="l" rtl="0">
              <a:lnSpc>
                <a:spcPct val="100000"/>
              </a:lnSpc>
              <a:spcBef>
                <a:spcPts val="5"/>
              </a:spcBef>
              <a:spcAft>
                <a:spcPts val="0"/>
              </a:spcAft>
              <a:buNone/>
            </a:pPr>
            <a:r>
              <a:rPr lang="en-US" sz="1800">
                <a:solidFill>
                  <a:srgbClr val="0A5882"/>
                </a:solidFill>
                <a:latin typeface="Arial"/>
                <a:ea typeface="Arial"/>
                <a:cs typeface="Arial"/>
                <a:sym typeface="Arial"/>
              </a:rPr>
              <a:t>The Futuristic Oasis Private Island Resort </a:t>
            </a:r>
            <a:r>
              <a:rPr lang="en-US" sz="1800" u="sng">
                <a:solidFill>
                  <a:srgbClr val="2F85EC"/>
                </a:solidFill>
                <a:latin typeface="Arial"/>
                <a:ea typeface="Arial"/>
                <a:cs typeface="Arial"/>
                <a:sym typeface="Arial"/>
                <a:hlinkClick r:id="rId8">
                  <a:extLst>
                    <a:ext uri="{A12FA001-AC4F-418D-AE19-62706E023703}">
                      <ahyp:hlinkClr xmlns:ahyp="http://schemas.microsoft.com/office/drawing/2018/hyperlinkcolor" val="tx"/>
                    </a:ext>
                  </a:extLst>
                </a:hlinkClick>
              </a:rPr>
              <a:t>https://youtu.be/R7aySkQqUIo</a:t>
            </a:r>
            <a:endParaRPr sz="1800">
              <a:latin typeface="Arial"/>
              <a:ea typeface="Arial"/>
              <a:cs typeface="Arial"/>
              <a:sym typeface="Arial"/>
            </a:endParaRPr>
          </a:p>
          <a:p>
            <a:pPr marL="0" lvl="0" indent="0" algn="l" rtl="0">
              <a:lnSpc>
                <a:spcPct val="100000"/>
              </a:lnSpc>
              <a:spcBef>
                <a:spcPts val="90"/>
              </a:spcBef>
              <a:spcAft>
                <a:spcPts val="0"/>
              </a:spcAft>
              <a:buNone/>
            </a:pPr>
            <a:endParaRPr sz="1800">
              <a:latin typeface="Arial"/>
              <a:ea typeface="Arial"/>
              <a:cs typeface="Arial"/>
              <a:sym typeface="Arial"/>
            </a:endParaRPr>
          </a:p>
          <a:p>
            <a:pPr marL="12700" marR="3413759" lvl="0" indent="0" algn="l" rtl="0">
              <a:lnSpc>
                <a:spcPct val="100000"/>
              </a:lnSpc>
              <a:spcBef>
                <a:spcPts val="0"/>
              </a:spcBef>
              <a:spcAft>
                <a:spcPts val="0"/>
              </a:spcAft>
              <a:buNone/>
            </a:pPr>
            <a:r>
              <a:rPr lang="en-US" sz="1800">
                <a:solidFill>
                  <a:srgbClr val="0A5882"/>
                </a:solidFill>
                <a:latin typeface="Arial"/>
                <a:ea typeface="Arial"/>
                <a:cs typeface="Arial"/>
                <a:sym typeface="Arial"/>
              </a:rPr>
              <a:t>Others subsequent Projects Avalon Luxury Collection </a:t>
            </a:r>
            <a:r>
              <a:rPr lang="en-US" sz="1800" u="sng">
                <a:solidFill>
                  <a:srgbClr val="2F85EC"/>
                </a:solidFill>
                <a:latin typeface="Arial"/>
                <a:ea typeface="Arial"/>
                <a:cs typeface="Arial"/>
                <a:sym typeface="Arial"/>
                <a:hlinkClick r:id="rId9">
                  <a:extLst>
                    <a:ext uri="{A12FA001-AC4F-418D-AE19-62706E023703}">
                      <ahyp:hlinkClr xmlns:ahyp="http://schemas.microsoft.com/office/drawing/2018/hyperlinkcolor" val="tx"/>
                    </a:ext>
                  </a:extLst>
                </a:hlinkClick>
              </a:rPr>
              <a:t>https://youtu.be/R0ApXHfYlcw</a:t>
            </a:r>
            <a:endParaRPr sz="1800">
              <a:latin typeface="Arial"/>
              <a:ea typeface="Arial"/>
              <a:cs typeface="Arial"/>
              <a:sym typeface="Arial"/>
            </a:endParaRPr>
          </a:p>
          <a:p>
            <a:pPr marL="0" lvl="0" indent="0" algn="l" rtl="0">
              <a:lnSpc>
                <a:spcPct val="100000"/>
              </a:lnSpc>
              <a:spcBef>
                <a:spcPts val="90"/>
              </a:spcBef>
              <a:spcAft>
                <a:spcPts val="0"/>
              </a:spcAft>
              <a:buNone/>
            </a:pPr>
            <a:endParaRPr sz="1800">
              <a:latin typeface="Arial"/>
              <a:ea typeface="Arial"/>
              <a:cs typeface="Arial"/>
              <a:sym typeface="Arial"/>
            </a:endParaRPr>
          </a:p>
          <a:p>
            <a:pPr marL="12700" marR="2615565" lvl="0" indent="0" algn="l" rtl="0">
              <a:lnSpc>
                <a:spcPct val="100000"/>
              </a:lnSpc>
              <a:spcBef>
                <a:spcPts val="0"/>
              </a:spcBef>
              <a:spcAft>
                <a:spcPts val="0"/>
              </a:spcAft>
              <a:buNone/>
            </a:pPr>
            <a:r>
              <a:rPr lang="en-US" sz="1800">
                <a:solidFill>
                  <a:srgbClr val="0A5882"/>
                </a:solidFill>
                <a:latin typeface="Arial"/>
                <a:ea typeface="Arial"/>
                <a:cs typeface="Arial"/>
                <a:sym typeface="Arial"/>
              </a:rPr>
              <a:t>Our Sister Company </a:t>
            </a:r>
            <a:r>
              <a:rPr lang="en-US" sz="1800" u="sng">
                <a:solidFill>
                  <a:srgbClr val="2F85EC"/>
                </a:solidFill>
                <a:latin typeface="Arial"/>
                <a:ea typeface="Arial"/>
                <a:cs typeface="Arial"/>
                <a:sym typeface="Arial"/>
                <a:hlinkClick r:id="rId10">
                  <a:extLst>
                    <a:ext uri="{A12FA001-AC4F-418D-AE19-62706E023703}">
                      <ahyp:hlinkClr xmlns:ahyp="http://schemas.microsoft.com/office/drawing/2018/hyperlinkcolor" val="tx"/>
                    </a:ext>
                  </a:extLst>
                </a:hlinkClick>
              </a:rPr>
              <a:t>http://guyananationalhousingtrust.com</a:t>
            </a:r>
            <a:endParaRPr sz="1800">
              <a:latin typeface="Arial"/>
              <a:ea typeface="Arial"/>
              <a:cs typeface="Arial"/>
              <a:sym typeface="Arial"/>
            </a:endParaRPr>
          </a:p>
          <a:p>
            <a:pPr marL="0" lvl="0" indent="0" algn="l" rtl="0">
              <a:lnSpc>
                <a:spcPct val="100000"/>
              </a:lnSpc>
              <a:spcBef>
                <a:spcPts val="95"/>
              </a:spcBef>
              <a:spcAft>
                <a:spcPts val="0"/>
              </a:spcAft>
              <a:buNone/>
            </a:pPr>
            <a:endParaRPr sz="1800">
              <a:latin typeface="Arial"/>
              <a:ea typeface="Arial"/>
              <a:cs typeface="Arial"/>
              <a:sym typeface="Arial"/>
            </a:endParaRPr>
          </a:p>
          <a:p>
            <a:pPr marL="12700" marR="5080" lvl="0" indent="0" algn="l" rtl="0">
              <a:lnSpc>
                <a:spcPct val="100000"/>
              </a:lnSpc>
              <a:spcBef>
                <a:spcPts val="0"/>
              </a:spcBef>
              <a:spcAft>
                <a:spcPts val="0"/>
              </a:spcAft>
              <a:buNone/>
            </a:pPr>
            <a:r>
              <a:rPr lang="en-US" sz="1800">
                <a:solidFill>
                  <a:srgbClr val="0A5882"/>
                </a:solidFill>
                <a:latin typeface="Arial"/>
                <a:ea typeface="Arial"/>
                <a:cs typeface="Arial"/>
                <a:sym typeface="Arial"/>
              </a:rPr>
              <a:t>EMAIL Dr. Karis Munroe: </a:t>
            </a:r>
            <a:r>
              <a:rPr lang="en-US" sz="1800" u="sng">
                <a:solidFill>
                  <a:srgbClr val="2F85EC"/>
                </a:solidFill>
                <a:latin typeface="Arial"/>
                <a:ea typeface="Arial"/>
                <a:cs typeface="Arial"/>
                <a:sym typeface="Arial"/>
                <a:hlinkClick r:id="rId11">
                  <a:extLst>
                    <a:ext uri="{A12FA001-AC4F-418D-AE19-62706E023703}">
                      <ahyp:hlinkClr xmlns:ahyp="http://schemas.microsoft.com/office/drawing/2018/hyperlinkcolor" val="tx"/>
                    </a:ext>
                  </a:extLst>
                </a:hlinkClick>
              </a:rPr>
              <a:t>info@fabuloushomesinternational.com</a:t>
            </a:r>
            <a:r>
              <a:rPr lang="en-US" sz="1800">
                <a:solidFill>
                  <a:srgbClr val="2F85EC"/>
                </a:solidFill>
                <a:latin typeface="Arial"/>
                <a:ea typeface="Arial"/>
                <a:cs typeface="Arial"/>
                <a:sym typeface="Arial"/>
              </a:rPr>
              <a:t> </a:t>
            </a:r>
            <a:r>
              <a:rPr lang="en-US" sz="1800" u="sng">
                <a:solidFill>
                  <a:srgbClr val="0A5882"/>
                </a:solidFill>
                <a:latin typeface="Arial"/>
                <a:ea typeface="Arial"/>
                <a:cs typeface="Arial"/>
                <a:sym typeface="Arial"/>
                <a:hlinkClick r:id="rId12">
                  <a:extLst>
                    <a:ext uri="{A12FA001-AC4F-418D-AE19-62706E023703}">
                      <ahyp:hlinkClr xmlns:ahyp="http://schemas.microsoft.com/office/drawing/2018/hyperlinkcolor" val="tx"/>
                    </a:ext>
                  </a:extLst>
                </a:hlinkClick>
              </a:rPr>
              <a:t>komunroe10@gmail.com</a:t>
            </a:r>
            <a:endParaRPr sz="1800">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35</Slides>
  <Notes>35</Notes>
  <HiddenSlides>0</HiddenSlides>
  <ScaleCrop>false</ScaleCrop>
  <HeadingPairs>
    <vt:vector size="4" baseType="variant">
      <vt:variant>
        <vt:lpstr>Theme</vt:lpstr>
      </vt:variant>
      <vt:variant>
        <vt:i4>1</vt:i4>
      </vt:variant>
      <vt:variant>
        <vt:lpstr>Slide Titles</vt:lpstr>
      </vt:variant>
      <vt:variant>
        <vt:i4>35</vt:i4>
      </vt:variant>
    </vt:vector>
  </HeadingPairs>
  <TitlesOfParts>
    <vt:vector size="36" baseType="lpstr">
      <vt:lpstr>Office Theme</vt:lpstr>
      <vt:lpstr>The City of Avalon (GY) Investor Presentation</vt:lpstr>
      <vt:lpstr>Executive Summary</vt:lpstr>
      <vt:lpstr>Executive Summary</vt:lpstr>
      <vt:lpstr>Executive Summary</vt:lpstr>
      <vt:lpstr>Executive Summary</vt:lpstr>
      <vt:lpstr>Dr. Karis O. Munroe President &amp; CEO of Fabulous Homes International Group Of Companies (1 of 2)</vt:lpstr>
      <vt:lpstr>Dr. Karis O. Munroe President &amp; CEO of Fabulous Homes International Group Of Companies (2 of 2)</vt:lpstr>
      <vt:lpstr>Project Team</vt:lpstr>
      <vt:lpstr>Ownership</vt:lpstr>
      <vt:lpstr>PowerPoint Presentation</vt:lpstr>
      <vt:lpstr>The City of Avalon (GY)</vt:lpstr>
      <vt:lpstr>About The City of Avalon http://thecityofavalongy.com</vt:lpstr>
      <vt:lpstr>Concept Layout for The City of Avalon</vt:lpstr>
      <vt:lpstr>Concept Layout for The City of Avalon</vt:lpstr>
      <vt:lpstr>Intelligent City of Avalon</vt:lpstr>
      <vt:lpstr>About The City Of Avalon</vt:lpstr>
      <vt:lpstr>The Ask:</vt:lpstr>
      <vt:lpstr>FUTURISTIC PRIVATE ISLAND RESORT COMMUNITY</vt:lpstr>
      <vt:lpstr>The Ask:</vt:lpstr>
      <vt:lpstr>About the Development (1 of 2)</vt:lpstr>
      <vt:lpstr>About the Development (2 of 2)</vt:lpstr>
      <vt:lpstr>Planned Development Phases</vt:lpstr>
      <vt:lpstr>Financial Projections</vt:lpstr>
      <vt:lpstr>This Resort Income Will Come From Several Sources...</vt:lpstr>
      <vt:lpstr>Exit Strategy</vt:lpstr>
      <vt:lpstr>THE OASIS COUNTRY CLUB</vt:lpstr>
      <vt:lpstr>PowerPoint Presentation</vt:lpstr>
      <vt:lpstr>PowerPoint Presentation</vt:lpstr>
      <vt:lpstr>The Ask:</vt:lpstr>
      <vt:lpstr>About The Oasis Country Club (1 of 2)</vt:lpstr>
      <vt:lpstr>About The Oasis Country Club (2 of 2)</vt:lpstr>
      <vt:lpstr>The Numbers</vt:lpstr>
      <vt:lpstr>Projects Chronology</vt:lpstr>
      <vt:lpstr>Next Steps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City of Avalon (GY) Investor Presentation</dc:title>
  <dc:creator>User</dc:creator>
  <cp:lastModifiedBy>Sherwin Benjamin</cp:lastModifiedBy>
  <cp:revision>1</cp:revision>
  <dcterms:created xsi:type="dcterms:W3CDTF">2024-01-26T07:35:48Z</dcterms:created>
  <dcterms:modified xsi:type="dcterms:W3CDTF">2024-01-26T10:06:52Z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2022-08-31T00:00:00Z</vt:filetime>
  </property>
  <property fmtid="{D5CDD505-2E9C-101B-9397-08002B2CF9AE}" pid="3" name="Creator">
    <vt:lpwstr>Microsoft® PowerPoint® 2016</vt:lpwstr>
  </property>
  <property fmtid="{D5CDD505-2E9C-101B-9397-08002B2CF9AE}" pid="4" name="LastSaved">
    <vt:filetime>2024-01-26T00:00:00Z</vt:filetime>
  </property>
  <property fmtid="{D5CDD505-2E9C-101B-9397-08002B2CF9AE}" pid="5" name="Producer">
    <vt:lpwstr>Microsoft® PowerPoint® 2016</vt:lpwstr>
  </property>
</Properties>
</file>